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61" r:id="rId3"/>
    <p:sldId id="264" r:id="rId4"/>
    <p:sldId id="275" r:id="rId5"/>
    <p:sldId id="266" r:id="rId6"/>
    <p:sldId id="274" r:id="rId7"/>
    <p:sldId id="272" r:id="rId8"/>
    <p:sldId id="273" r:id="rId9"/>
    <p:sldId id="25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B7A07-4779-4960-BD6A-C5C0B2F19DEA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05CE2-1A2F-4A67-8E61-44369766E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072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48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03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97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46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01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32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99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64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44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17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01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C0118-429F-47CB-BE3E-20F4EEFC8254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64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ivo.garant.ru/document/redirect/71473472/3333" TargetMode="External"/><Relationship Id="rId4" Type="http://schemas.openxmlformats.org/officeDocument/2006/relationships/hyperlink" Target="file:///D:\&#1043;&#1091;&#1089;&#1077;&#1074;\&#1085;&#1086;&#1088;&#1084;&#1072;&#1090;&#1080;&#1074;&#1082;&#1072;\&#1055;&#1088;&#1080;&#1082;&#1072;&#1079;%20&#1052;&#1063;&#1057;%20&#1056;&#1060;%20&#1086;&#1090;%2030%20&#1084;&#1072;&#1088;&#1090;&#1072;%202011%20&#1075;%20N%20153%20&#1054;&#1073;%20&#1091;&#1090;&#1074;&#1077;&#1088;&#1078;&#1076;&#1077;&#1085;&#1080;&#1080;%20&#1053;&#1072;&#1089;&#1090;&#1072;&#1074;&#1083;&#1077;&#1085;&#1080;&#1103;%20&#1087;&#1086;%20&#1092;&#1080;&#1079;&#1080;&#1095;&#1077;&#1089;&#1082;&#1086;&#1081;%20.rtf#sub_444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0" y="0"/>
            <a:ext cx="12192000" cy="892552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Sylfaen" panose="010A0502050306030303" pitchFamily="18" charset="0"/>
                <a:cs typeface="Times New Roman" panose="02020603050405020304" pitchFamily="18" charset="0"/>
              </a:rPr>
              <a:t>ПОСТУПАЙ НА СЛУЖБУ В ГЛАВНОЕ УПРАВЛЕНИЕ</a:t>
            </a:r>
            <a:br>
              <a:rPr lang="ru-RU" sz="2600" dirty="0" smtClean="0">
                <a:latin typeface="Sylfaen" panose="010A0502050306030303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latin typeface="Sylfaen" panose="010A0502050306030303" pitchFamily="18" charset="0"/>
                <a:cs typeface="Times New Roman" panose="02020603050405020304" pitchFamily="18" charset="0"/>
              </a:rPr>
              <a:t>МЧС РОССИИ ПО ЧЕЛЯБИНСКОЙ ОБЛАСТИ</a:t>
            </a:r>
            <a:endParaRPr lang="ru-RU" sz="2600" dirty="0">
              <a:latin typeface="Sylfaen" panose="010A05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43915" cy="126656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1051" y="-1"/>
            <a:ext cx="1070949" cy="134277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656" y="892552"/>
            <a:ext cx="9968688" cy="559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14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Преимущества </a:t>
            </a:r>
            <a:r>
              <a:rPr lang="ru-RU" sz="24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прохождения </a:t>
            </a:r>
            <a:r>
              <a:rPr lang="ru-RU" sz="24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службы в ФПС ГПС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0" y="905388"/>
            <a:ext cx="1219200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обязательное государственное страхование жизни и здоровья</a:t>
            </a:r>
            <a:r>
              <a:rPr lang="ru-RU" sz="2800" dirty="0" smtClean="0">
                <a:latin typeface="Sylfaen" panose="010A0502050306030303" pitchFamily="18" charset="0"/>
              </a:rPr>
              <a:t>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Sylfaen" panose="010A0502050306030303" pitchFamily="18" charset="0"/>
              </a:rPr>
              <a:t>льготная </a:t>
            </a:r>
            <a:r>
              <a:rPr lang="ru-RU" sz="2800" dirty="0">
                <a:latin typeface="Sylfaen" panose="010A0502050306030303" pitchFamily="18" charset="0"/>
              </a:rPr>
              <a:t>пенсия (20 лет </a:t>
            </a:r>
            <a:r>
              <a:rPr lang="ru-RU" sz="2800">
                <a:latin typeface="Sylfaen" panose="010A0502050306030303" pitchFamily="18" charset="0"/>
              </a:rPr>
              <a:t>стажа </a:t>
            </a:r>
            <a:r>
              <a:rPr lang="ru-RU" sz="2800" smtClean="0">
                <a:latin typeface="Sylfaen" panose="010A0502050306030303" pitchFamily="18" charset="0"/>
              </a:rPr>
              <a:t>службы);</a:t>
            </a:r>
            <a:endParaRPr lang="ru-RU" sz="2800" dirty="0">
              <a:latin typeface="Sylfaen" panose="010A0502050306030303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медицинское обеспечение;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санаторно-курортное обеспечение;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обеспечение жилым и служебным помещением;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обеспечение вещевым </a:t>
            </a:r>
            <a:r>
              <a:rPr lang="ru-RU" sz="2800" dirty="0" smtClean="0">
                <a:latin typeface="Sylfaen" panose="010A0502050306030303" pitchFamily="18" charset="0"/>
              </a:rPr>
              <a:t>имуществом;</a:t>
            </a:r>
            <a:endParaRPr lang="ru-RU" sz="2800" dirty="0">
              <a:latin typeface="Sylfaen" panose="010A0502050306030303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несколько видов отпусков в зависимости от стажа и замещаемой должности;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оплата проезда </a:t>
            </a:r>
            <a:r>
              <a:rPr lang="ru-RU" sz="2800" dirty="0" smtClean="0">
                <a:latin typeface="Sylfaen" panose="010A0502050306030303" pitchFamily="18" charset="0"/>
              </a:rPr>
              <a:t>к месту проведения отпуска в пределах территории РФ и обратно сотруднику и одному члену его семьи один </a:t>
            </a:r>
            <a:r>
              <a:rPr lang="ru-RU" sz="2800" dirty="0">
                <a:latin typeface="Sylfaen" panose="010A0502050306030303" pitchFamily="18" charset="0"/>
              </a:rPr>
              <a:t>раз в год;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оплата командировочных расходов;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Sylfaen" panose="010A0502050306030303" pitchFamily="18" charset="0"/>
              </a:rPr>
              <a:t>льготная </a:t>
            </a:r>
            <a:r>
              <a:rPr lang="ru-RU" sz="2800" dirty="0">
                <a:latin typeface="Sylfaen" panose="010A0502050306030303" pitchFamily="18" charset="0"/>
              </a:rPr>
              <a:t>очередь в детский сад и </a:t>
            </a:r>
            <a:r>
              <a:rPr lang="ru-RU" sz="2800" dirty="0" smtClean="0">
                <a:latin typeface="Sylfaen" panose="010A0502050306030303" pitchFamily="18" charset="0"/>
              </a:rPr>
              <a:t>школу для детей сотрудников</a:t>
            </a:r>
            <a:r>
              <a:rPr lang="ru-RU" sz="2800" dirty="0">
                <a:latin typeface="Sylfaen" panose="010A0502050306030303" pitchFamily="18" charset="0"/>
              </a:rPr>
              <a:t>;</a:t>
            </a:r>
            <a:endParaRPr lang="ru-RU" sz="2800" dirty="0" smtClean="0">
              <a:latin typeface="Sylfaen" panose="010A0502050306030303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постановка на специальный воинский </a:t>
            </a:r>
            <a:r>
              <a:rPr lang="ru-RU" sz="2800" dirty="0" smtClean="0">
                <a:latin typeface="Sylfaen" panose="010A0502050306030303" pitchFamily="18" charset="0"/>
              </a:rPr>
              <a:t>учет.</a:t>
            </a:r>
            <a:endParaRPr lang="ru-RU" sz="2800" dirty="0">
              <a:latin typeface="Sylfaen" panose="010A0502050306030303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ru-RU" sz="2800" dirty="0">
              <a:latin typeface="Sylfaen" panose="010A0502050306030303" pitchFamily="18" charset="0"/>
            </a:endParaRPr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92875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19901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Требования к кандидатам для поступления на службу</a:t>
            </a:r>
            <a:endParaRPr lang="ru-RU" sz="28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0" y="3151022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Предварительный профессиональный отбор</a:t>
            </a:r>
            <a:r>
              <a:rPr lang="en-US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включает себя:</a:t>
            </a:r>
            <a:endParaRPr lang="ru-RU" sz="28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287004"/>
              </p:ext>
            </p:extLst>
          </p:nvPr>
        </p:nvGraphicFramePr>
        <p:xfrm>
          <a:off x="107950" y="1133589"/>
          <a:ext cx="11976100" cy="1781302"/>
        </p:xfrm>
        <a:graphic>
          <a:graphicData uri="http://schemas.openxmlformats.org/drawingml/2006/table">
            <a:tbl>
              <a:tblPr firstRow="1" firstCol="1" bandRow="1"/>
              <a:tblGrid>
                <a:gridCol w="3755596"/>
                <a:gridCol w="8220504"/>
              </a:tblGrid>
              <a:tr h="601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образования</a:t>
                      </a:r>
                      <a:endParaRPr lang="ru-RU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53975" marB="539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24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Лица</a:t>
                      </a:r>
                      <a:r>
                        <a:rPr lang="ru-RU" sz="24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имеющие среднее (полное) общее образование</a:t>
                      </a:r>
                      <a:endParaRPr lang="ru-RU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24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имеющие среднее профессиональное образование</a:t>
                      </a:r>
                      <a:endParaRPr lang="ru-RU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53975" marB="539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4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 </a:t>
                      </a:r>
                      <a:r>
                        <a:rPr lang="ru-RU" sz="24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поступающих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службу</a:t>
                      </a:r>
                      <a:endParaRPr lang="ru-RU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53975" marB="539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18 до 40 лет</a:t>
                      </a:r>
                      <a:endParaRPr lang="ru-RU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53975" marB="539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7949" y="4054763"/>
            <a:ext cx="119761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Sylfaen" panose="010A0502050306030303" pitchFamily="18" charset="0"/>
              </a:rPr>
              <a:t>прохождение военно-врачебной комиссии;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прохождение профессионального психологического отбора;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Sylfaen" panose="010A0502050306030303" pitchFamily="18" charset="0"/>
              </a:rPr>
              <a:t>сдача нормативов по физической подготовке;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Sylfaen" panose="010A0502050306030303" pitchFamily="18" charset="0"/>
              </a:rPr>
              <a:t>проверка </a:t>
            </a:r>
            <a:r>
              <a:rPr lang="ru-RU" sz="2800" dirty="0">
                <a:latin typeface="Sylfaen" panose="010A0502050306030303" pitchFamily="18" charset="0"/>
              </a:rPr>
              <a:t>достоверности сведений, представленных гражданином для поступления на службу в федеральную противопожарную </a:t>
            </a:r>
            <a:r>
              <a:rPr lang="ru-RU" sz="2800" dirty="0" smtClean="0">
                <a:latin typeface="Sylfaen" panose="010A0502050306030303" pitchFamily="18" charset="0"/>
              </a:rPr>
              <a:t>службу.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ru-RU" sz="28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96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Разделение на возрастные группы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для</a:t>
            </a:r>
            <a:r>
              <a:rPr lang="en-US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сдачи нормативов по физической подготовке</a:t>
            </a:r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47668"/>
              </p:ext>
            </p:extLst>
          </p:nvPr>
        </p:nvGraphicFramePr>
        <p:xfrm>
          <a:off x="904567" y="1196311"/>
          <a:ext cx="10648336" cy="4890341"/>
        </p:xfrm>
        <a:graphic>
          <a:graphicData uri="http://schemas.openxmlformats.org/drawingml/2006/table">
            <a:tbl>
              <a:tblPr/>
              <a:tblGrid>
                <a:gridCol w="2205480"/>
                <a:gridCol w="4114600"/>
                <a:gridCol w="4328256"/>
              </a:tblGrid>
              <a:tr h="8684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Возрастная группа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Мужчины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Женщины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 25 лет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 25 лет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 25 до 30 лет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 25 до 30 лет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 30 до 35 лет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 30 до 35 лет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 35 до 40 лет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 35 до 40 лет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 40 до 45 лет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 40 до 45 лет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 45 до 50 лет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 45 и старше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 50 лет и старше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 </a:t>
                      </a:r>
                      <a:endParaRPr lang="ru-RU" sz="3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87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Требования, предъявляемые к кандидатам 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</a:t>
            </a:r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ри проверке физической подготовленности (мужчины) </a:t>
            </a:r>
            <a:endParaRPr lang="ru-RU" sz="28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703020"/>
              </p:ext>
            </p:extLst>
          </p:nvPr>
        </p:nvGraphicFramePr>
        <p:xfrm>
          <a:off x="1201744" y="898415"/>
          <a:ext cx="9788511" cy="5481718"/>
        </p:xfrm>
        <a:graphic>
          <a:graphicData uri="http://schemas.openxmlformats.org/drawingml/2006/table">
            <a:tbl>
              <a:tblPr firstRow="1" firstCol="1" bandRow="1"/>
              <a:tblGrid>
                <a:gridCol w="4028511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1482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Упражнения(единица измерения)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Оценка</a:t>
                      </a:r>
                    </a:p>
                  </a:txBody>
                  <a:tcPr marL="45527" marR="45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45527" marR="45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Быстрота и ловкость </a:t>
                      </a:r>
                      <a:b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1. Челночный бег 10x10 м (с)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26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27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28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31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34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36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39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26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27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38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24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26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29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32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34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37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2. Подъем по штурмовой лестнице на 4-й этаж (с)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28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34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36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38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41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44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56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26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28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31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39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41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52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24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26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28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32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36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39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47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3. Преодоление 100-метровой полосы с препятствиями (с)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36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60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28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34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37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44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56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27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32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37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Сила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1. Подтягивание (кол-во раз)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2. Наклон туловища вперед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 (кол-во раз в минуту)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60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3. Сгибание и разгибание рук в упоре лежа на полу (кол-во раз)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60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4. Силовое комплексное упражнение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(количество повторений)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Выносливость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1. Бег на 1 км (</a:t>
                      </a:r>
                      <a:r>
                        <a:rPr lang="ru-RU" sz="1000" dirty="0" err="1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мин.с</a:t>
                      </a: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3.40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3.50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4.10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4.30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4.40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5.40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5.50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3.25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3.35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3.45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3.50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4.00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5.00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5.30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3.10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3.20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3.30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3.40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3.50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4.00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5.00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2. Бег (кросс) на 5 км (</a:t>
                      </a:r>
                      <a:r>
                        <a:rPr lang="ru-RU" sz="1000" dirty="0" err="1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мин.с</a:t>
                      </a: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24.0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25.0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26.0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31.0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33.0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37.0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40.0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23.0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24.0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25.0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29.0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31.0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35.0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38.0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22.0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23.0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24.0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27.0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29.0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33.0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36.0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3. Плавание на 100 м вольным стилем (</a:t>
                      </a:r>
                      <a:r>
                        <a:rPr lang="ru-RU" sz="1000" dirty="0" err="1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мин.с</a:t>
                      </a: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2.05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2.30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2.35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2.55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3.10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3.55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4.10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1.45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2.00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2.05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2.25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2.40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3.05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3.20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1.30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1.45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1.50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2.05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2.25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2.40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3.00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4. Лыжная гонка на 5 км (</a:t>
                      </a:r>
                      <a:r>
                        <a:rPr lang="ru-RU" sz="1000" dirty="0" err="1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мин.с</a:t>
                      </a: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24.0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26.3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27.3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31.3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33.3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36.3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39.3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23.0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25.3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26.3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28.3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30.3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33.3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36.3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22.0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24.3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25.3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26.3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28.3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30.3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33.3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6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Требования, предъявляемые к кандидатам 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</a:t>
            </a:r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ри проверке физической подготовленности (женщины) </a:t>
            </a:r>
            <a:endParaRPr lang="ru-RU" sz="28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514366"/>
              </p:ext>
            </p:extLst>
          </p:nvPr>
        </p:nvGraphicFramePr>
        <p:xfrm>
          <a:off x="729672" y="960978"/>
          <a:ext cx="10880938" cy="4691875"/>
        </p:xfrm>
        <a:graphic>
          <a:graphicData uri="http://schemas.openxmlformats.org/drawingml/2006/table">
            <a:tbl>
              <a:tblPr firstRow="1" firstCol="1" bandRow="1"/>
              <a:tblGrid>
                <a:gridCol w="4095920"/>
                <a:gridCol w="1135818"/>
                <a:gridCol w="846882"/>
                <a:gridCol w="846882"/>
                <a:gridCol w="706399"/>
                <a:gridCol w="706399"/>
                <a:gridCol w="846882"/>
                <a:gridCol w="847878"/>
                <a:gridCol w="847878"/>
              </a:tblGrid>
              <a:tr h="2753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Упражнения(единица измерения)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Оценка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35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Возрастные группы</a:t>
                      </a:r>
                      <a:r>
                        <a:rPr lang="ru-RU" sz="1400" b="1" u="none" strike="noStrike" dirty="0">
                          <a:solidFill>
                            <a:srgbClr val="106BBE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hlinkClick r:id="rId4"/>
                        </a:rPr>
                        <a:t>**</a:t>
                      </a: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 (женщины) Быстрота и ловкость 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1. Челночный бег 10x10 м (с)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36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38</a:t>
                      </a:r>
                      <a:endParaRPr lang="ru-RU" sz="14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44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52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34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36</a:t>
                      </a:r>
                      <a:endParaRPr lang="ru-RU" sz="14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42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3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32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34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48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7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Сила 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1. Наклон Туловища вперед (кол-во раз в минуту)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35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6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45</a:t>
                      </a:r>
                      <a:endParaRPr lang="ru-RU" sz="14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35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  <a:endParaRPr lang="ru-RU" sz="14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45</a:t>
                      </a:r>
                      <a:endParaRPr lang="ru-RU" sz="14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35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49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2. Силовое комплексное упражнение (количество повторений)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26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22</a:t>
                      </a:r>
                      <a:endParaRPr lang="ru-RU" sz="14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18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ru-RU" sz="14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26</a:t>
                      </a:r>
                      <a:endParaRPr lang="ru-RU" sz="14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22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18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34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ru-RU" sz="14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26</a:t>
                      </a:r>
                      <a:endParaRPr lang="ru-RU" sz="14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22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9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Выносливость 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1. Бег на 1 км (мин.с)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4.35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5.10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5.30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6.00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4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4.15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4.40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4.55</a:t>
                      </a:r>
                      <a:endParaRPr lang="ru-RU" sz="14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5.20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4.00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4.20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4.40</a:t>
                      </a:r>
                      <a:endParaRPr lang="ru-RU" sz="14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5.00</a:t>
                      </a:r>
                      <a:endParaRPr lang="ru-RU" sz="14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5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2. Плавание на 100 м вольным стилем (мин.с)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3.20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3.25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3.40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4.20</a:t>
                      </a:r>
                      <a:endParaRPr lang="ru-RU" sz="14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2.50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3.55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3.10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3.45</a:t>
                      </a:r>
                      <a:endParaRPr lang="ru-RU" sz="14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2.30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2.36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2.50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3.2</a:t>
                      </a:r>
                      <a:endParaRPr lang="ru-RU" sz="14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9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3. Лыжная гонка на 5 км (</a:t>
                      </a:r>
                      <a:r>
                        <a:rPr lang="ru-RU" sz="1400" dirty="0" err="1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мин.с</a:t>
                      </a: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r>
                        <a:rPr lang="ru-RU" sz="1400" b="0" u="none" strike="noStrike" dirty="0">
                          <a:solidFill>
                            <a:srgbClr val="106BBE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hlinkClick r:id="rId5"/>
                        </a:rPr>
                        <a:t>*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39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41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43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45</a:t>
                      </a:r>
                      <a:endParaRPr lang="ru-RU" sz="14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4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36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38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42</a:t>
                      </a:r>
                      <a:endParaRPr lang="ru-RU" sz="14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34</a:t>
                      </a:r>
                      <a:endParaRPr lang="ru-RU" sz="14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36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38</a:t>
                      </a:r>
                      <a:endParaRPr lang="ru-RU" sz="140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  <a:endParaRPr lang="ru-RU" sz="14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605327" y="5652853"/>
            <a:ext cx="109813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в бесснежных районах вместо бега на лыжах сдается кросс 5 км.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 женщины 5 и 6 возрастной группы проверке по физической подготовке не подлежат</a:t>
            </a:r>
          </a:p>
        </p:txBody>
      </p:sp>
    </p:spTree>
    <p:extLst>
      <p:ext uri="{BB962C8B-B14F-4D97-AF65-F5344CB8AC3E}">
        <p14:creationId xmlns:p14="http://schemas.microsoft.com/office/powerpoint/2010/main" val="18138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Какие требуются документы на собеседование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35468" y="1066799"/>
            <a:ext cx="12056532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Sylfaen" panose="010A0502050306030303" pitchFamily="18" charset="0"/>
                <a:cs typeface="Times New Roman" pitchFamily="18" charset="0"/>
              </a:rPr>
              <a:t>свидетельство о постановке физического лица на учет</a:t>
            </a:r>
            <a:r>
              <a:rPr lang="en-US" sz="2200" dirty="0" smtClean="0">
                <a:latin typeface="Sylfaen" panose="010A0502050306030303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Sylfaen" panose="010A0502050306030303" pitchFamily="18" charset="0"/>
                <a:cs typeface="Times New Roman" pitchFamily="18" charset="0"/>
              </a:rPr>
              <a:t>в налоговый орган;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Sylfaen" panose="010A0502050306030303" pitchFamily="18" charset="0"/>
                <a:cs typeface="Times New Roman" pitchFamily="18" charset="0"/>
              </a:rPr>
              <a:t>страховое свидетельство обязательного пенсионного страхования (СНИЛС);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Sylfaen" panose="010A0502050306030303" pitchFamily="18" charset="0"/>
                <a:cs typeface="Times New Roman" pitchFamily="18" charset="0"/>
              </a:rPr>
              <a:t>паспорт;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Sylfaen" panose="010A0502050306030303" pitchFamily="18" charset="0"/>
                <a:cs typeface="Times New Roman" pitchFamily="18" charset="0"/>
              </a:rPr>
              <a:t>свидетельство о </a:t>
            </a:r>
            <a:r>
              <a:rPr lang="ru-RU" sz="2200" dirty="0" smtClean="0">
                <a:latin typeface="Sylfaen" panose="010A0502050306030303" pitchFamily="18" charset="0"/>
                <a:cs typeface="Times New Roman" pitchFamily="18" charset="0"/>
              </a:rPr>
              <a:t>рождении;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Sylfaen" panose="010A0502050306030303" pitchFamily="18" charset="0"/>
                <a:cs typeface="Times New Roman" pitchFamily="18" charset="0"/>
              </a:rPr>
              <a:t>удостоверение гражданина, подлежащего призыву на военную службу или военный билет;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Sylfaen" panose="010A0502050306030303" pitchFamily="18" charset="0"/>
                <a:cs typeface="Times New Roman" pitchFamily="18" charset="0"/>
              </a:rPr>
              <a:t>характеристика на кандидата с работы/учебы (заверенная печатью);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Sylfaen" panose="010A0502050306030303" pitchFamily="18" charset="0"/>
                <a:cs typeface="Times New Roman" pitchFamily="18" charset="0"/>
              </a:rPr>
              <a:t>свидетельство о заключении </a:t>
            </a:r>
            <a:r>
              <a:rPr lang="ru-RU" sz="2200" dirty="0" smtClean="0">
                <a:latin typeface="Sylfaen" panose="010A0502050306030303" pitchFamily="18" charset="0"/>
                <a:cs typeface="Times New Roman" pitchFamily="18" charset="0"/>
              </a:rPr>
              <a:t>брака;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Sylfaen" panose="010A0502050306030303" pitchFamily="18" charset="0"/>
                <a:cs typeface="Times New Roman" pitchFamily="18" charset="0"/>
              </a:rPr>
              <a:t>свидетельство о рождении </a:t>
            </a:r>
            <a:r>
              <a:rPr lang="ru-RU" sz="2200" dirty="0" smtClean="0">
                <a:latin typeface="Sylfaen" panose="010A0502050306030303" pitchFamily="18" charset="0"/>
                <a:cs typeface="Times New Roman" pitchFamily="18" charset="0"/>
              </a:rPr>
              <a:t>детей;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Sylfaen" panose="010A0502050306030303" pitchFamily="18" charset="0"/>
                <a:cs typeface="Times New Roman" pitchFamily="18" charset="0"/>
              </a:rPr>
              <a:t>свидетельство о </a:t>
            </a:r>
            <a:r>
              <a:rPr lang="ru-RU" sz="2200" dirty="0" smtClean="0">
                <a:latin typeface="Sylfaen" panose="010A0502050306030303" pitchFamily="18" charset="0"/>
                <a:cs typeface="Times New Roman" pitchFamily="18" charset="0"/>
              </a:rPr>
              <a:t>профессиональном обучении </a:t>
            </a:r>
            <a:r>
              <a:rPr lang="ru-RU" sz="2200" dirty="0">
                <a:latin typeface="Sylfaen" panose="010A0502050306030303" pitchFamily="18" charset="0"/>
                <a:cs typeface="Times New Roman" pitchFamily="18" charset="0"/>
              </a:rPr>
              <a:t>(при наличии</a:t>
            </a:r>
            <a:r>
              <a:rPr lang="ru-RU" sz="2200" dirty="0" smtClean="0">
                <a:latin typeface="Sylfaen" panose="010A0502050306030303" pitchFamily="18" charset="0"/>
                <a:cs typeface="Times New Roman" pitchFamily="18" charset="0"/>
              </a:rPr>
              <a:t>);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Sylfaen" panose="010A0502050306030303" pitchFamily="18" charset="0"/>
                <a:cs typeface="Times New Roman" pitchFamily="18" charset="0"/>
              </a:rPr>
              <a:t>водительское удостоверение (для водителей</a:t>
            </a:r>
            <a:r>
              <a:rPr lang="ru-RU" sz="2200" dirty="0" smtClean="0">
                <a:latin typeface="Sylfaen" panose="010A0502050306030303" pitchFamily="18" charset="0"/>
                <a:cs typeface="Times New Roman" pitchFamily="18" charset="0"/>
              </a:rPr>
              <a:t>);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Sylfaen" panose="010A0502050306030303" pitchFamily="18" charset="0"/>
                <a:cs typeface="Times New Roman" pitchFamily="18" charset="0"/>
              </a:rPr>
              <a:t>документы об образовании и (или) о квалификации с </a:t>
            </a:r>
            <a:r>
              <a:rPr lang="ru-RU" sz="2200" dirty="0" smtClean="0">
                <a:latin typeface="Sylfaen" panose="010A0502050306030303" pitchFamily="18" charset="0"/>
                <a:cs typeface="Times New Roman" pitchFamily="18" charset="0"/>
              </a:rPr>
              <a:t>приложением;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Sylfaen" panose="010A0502050306030303" pitchFamily="18" charset="0"/>
                <a:cs typeface="Times New Roman" pitchFamily="18" charset="0"/>
              </a:rPr>
              <a:t>трудовая книжка (при отсутствии сведения о трудовой деятельности из МФЦ или ПФР</a:t>
            </a:r>
            <a:r>
              <a:rPr lang="ru-RU" sz="2200" dirty="0" smtClean="0">
                <a:latin typeface="Sylfaen" panose="010A0502050306030303" pitchFamily="18" charset="0"/>
                <a:cs typeface="Times New Roman" pitchFamily="18" charset="0"/>
              </a:rPr>
              <a:t>);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Sylfaen" panose="010A0502050306030303" pitchFamily="18" charset="0"/>
                <a:cs typeface="Times New Roman" pitchFamily="18" charset="0"/>
              </a:rPr>
              <a:t>сведения </a:t>
            </a:r>
            <a:r>
              <a:rPr lang="ru-RU" sz="2200" dirty="0">
                <a:latin typeface="Sylfaen" panose="010A0502050306030303" pitchFamily="18" charset="0"/>
                <a:cs typeface="Times New Roman" pitchFamily="18" charset="0"/>
              </a:rPr>
              <a:t>о своих доходах, об имуществе и обязательствах имущественного характера, а также сведения о доходах, об имуществе и обязательствах имущественного характера своих супруги (супруга) и несовершеннолетних детей по форме, установленной законодательством Российской Федерации о противодействии </a:t>
            </a:r>
            <a:r>
              <a:rPr lang="ru-RU" sz="2200" dirty="0" smtClean="0">
                <a:latin typeface="Sylfaen" panose="010A0502050306030303" pitchFamily="18" charset="0"/>
                <a:cs typeface="Times New Roman" pitchFamily="18" charset="0"/>
              </a:rPr>
              <a:t>коррупции.</a:t>
            </a:r>
          </a:p>
          <a:p>
            <a:pPr lvl="0"/>
            <a:endParaRPr lang="ru-RU" sz="2300" dirty="0">
              <a:latin typeface="Sylfaen" panose="010A0502050306030303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endParaRPr lang="ru-RU" sz="23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07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КОНТАКТЫ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487050"/>
              </p:ext>
            </p:extLst>
          </p:nvPr>
        </p:nvGraphicFramePr>
        <p:xfrm>
          <a:off x="737287" y="953747"/>
          <a:ext cx="10865708" cy="5500859"/>
        </p:xfrm>
        <a:graphic>
          <a:graphicData uri="http://schemas.openxmlformats.org/drawingml/2006/table">
            <a:tbl>
              <a:tblPr firstRow="1" firstCol="1" bandRow="1"/>
              <a:tblGrid>
                <a:gridCol w="5414150"/>
                <a:gridCol w="5451558"/>
              </a:tblGrid>
              <a:tr h="10138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Златоуст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456228, Челябинская область, г. Златоуст, ул. Северная, 27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(3513) 65-37-62. Эл. почта: 1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pso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@74.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mchs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Троицк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457100, Челябинская область, г. Троицк, ул. Денисова, 3/а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(351-63) 2-57-40. Эл. почта: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ukvripo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pso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@74.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mchs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8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Магнитогорск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455002, Челябинская область, г. Магнитогорск, ул. Кирова, 101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(3519) 24-75-19. Эл. почта: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ogpsmag.kadr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@mail.ru</a:t>
                      </a: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Касли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456830, Челябинская область, г. Касли, ул. Комсомольская, 25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(351-49) 2-55-20. Эл. почта: 8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pso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@74.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mchs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4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Челябинск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454019, г. Челябинск, ул. Нахимова, 1/а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(351)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730-87-21.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Эл. почта: okivr3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pso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@74.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mchs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Челябинск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0" kern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kern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Главное </a:t>
                      </a:r>
                      <a:r>
                        <a:rPr lang="ru-RU" sz="1400" b="0" kern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МЧС России по Челябинской области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454091, г. Челябинск, ул. Пушкина, 68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Телефоны: (351)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239-70-21.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Эл. почта: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ukvripo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@74.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mchs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9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Миасс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456304, Челябинская область, г. Миасс,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Предзаводская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площадь, 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(3513) 55-15-01. Эл. почта: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shirokovaog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@74.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mchs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r>
                        <a:rPr lang="ru-RU" sz="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Карталы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457358, Челябинская область, г. Карталы, ул. Братьев Кашириных, 11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(351-33) 2-27-38. Эл. почта: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ukvripo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pso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@74.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mchs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Копейск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456600, Челябинская область, г. Копейск, ул. Ленина, 2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(351-39) 7-65-39. Эл. почта: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okivr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pso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@74.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mchs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Аша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456010, Челябинская область, г. Аша, ул. Советская, 8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(351-59) 3-12-94. Эл. почта: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kadry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.10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pso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@mail.ru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07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57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69053" y="-1"/>
            <a:ext cx="1122948" cy="140796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5" descr="logo6_принятый-вариант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"/>
            <a:ext cx="996778" cy="1405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10" y="793168"/>
            <a:ext cx="5153145" cy="4988364"/>
          </a:xfrm>
          <a:prstGeom prst="rect">
            <a:avLst/>
          </a:prstGeom>
        </p:spPr>
      </p:pic>
      <p:sp>
        <p:nvSpPr>
          <p:cNvPr id="15" name="Заголовок 1"/>
          <p:cNvSpPr txBox="1">
            <a:spLocks/>
          </p:cNvSpPr>
          <p:nvPr/>
        </p:nvSpPr>
        <p:spPr>
          <a:xfrm>
            <a:off x="1042844" y="793168"/>
            <a:ext cx="4734866" cy="498836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7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Поступай на службу</a:t>
            </a:r>
          </a:p>
          <a:p>
            <a:pPr algn="ctr"/>
            <a:r>
              <a:rPr lang="ru-RU" sz="27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в МЧС России!</a:t>
            </a:r>
          </a:p>
          <a:p>
            <a:pPr algn="ctr"/>
            <a:r>
              <a:rPr lang="ru-RU" sz="27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Мы ждем именно тебя!</a:t>
            </a:r>
          </a:p>
        </p:txBody>
      </p:sp>
    </p:spTree>
    <p:extLst>
      <p:ext uri="{BB962C8B-B14F-4D97-AF65-F5344CB8AC3E}">
        <p14:creationId xmlns:p14="http://schemas.microsoft.com/office/powerpoint/2010/main" val="419105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1226</Words>
  <Application>Microsoft Office PowerPoint</Application>
  <PresentationFormat>Широкоэкранный</PresentationFormat>
  <Paragraphs>579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Sylfaen</vt:lpstr>
      <vt:lpstr>Times New Roman</vt:lpstr>
      <vt:lpstr>Times New Roman CYR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Гусев Эдуард</dc:creator>
  <cp:lastModifiedBy>Гусев Эдуард</cp:lastModifiedBy>
  <cp:revision>115</cp:revision>
  <cp:lastPrinted>2022-10-19T07:29:24Z</cp:lastPrinted>
  <dcterms:created xsi:type="dcterms:W3CDTF">2022-08-17T08:28:59Z</dcterms:created>
  <dcterms:modified xsi:type="dcterms:W3CDTF">2022-10-26T09:02:01Z</dcterms:modified>
</cp:coreProperties>
</file>