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3200400" y="2362200"/>
            <a:ext cx="2895600" cy="914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ТОЛЕРАНТНОСТЬ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" y="152400"/>
            <a:ext cx="3276600" cy="2057400"/>
          </a:xfrm>
          <a:prstGeom prst="cloudCallout">
            <a:avLst>
              <a:gd name="adj1" fmla="val 53537"/>
              <a:gd name="adj2" fmla="val 60727"/>
            </a:avLst>
          </a:prstGeom>
          <a:solidFill>
            <a:srgbClr val="FFFFC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ПРИЗНАНИЕ ЧУЖИХ МНЕНИЙ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(</a:t>
            </a:r>
            <a:r>
              <a:rPr lang="ru-RU" sz="2000" b="1" i="1" u="sng" dirty="0">
                <a:solidFill>
                  <a:srgbClr val="000000"/>
                </a:solidFill>
                <a:latin typeface="Times New Roman" pitchFamily="16" charset="0"/>
              </a:rPr>
              <a:t>в испанском языке</a:t>
            </a:r>
            <a:r>
              <a:rPr lang="ru-RU" sz="2000" b="1" i="1" dirty="0">
                <a:solidFill>
                  <a:srgbClr val="FFFFFF"/>
                </a:solidFill>
                <a:latin typeface="Times New Roman" pitchFamily="16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)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499992" y="332656"/>
            <a:ext cx="4191000" cy="1752600"/>
          </a:xfrm>
          <a:prstGeom prst="cloudCallout">
            <a:avLst>
              <a:gd name="adj1" fmla="val -24963"/>
              <a:gd name="adj2" fmla="val 65037"/>
            </a:avLst>
          </a:prstGeom>
          <a:solidFill>
            <a:srgbClr val="FF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ПРИНЯТИЕ ДРУГОГО ТАКИМ, КАКОЙ ОН ЕСТЬ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(</a:t>
            </a:r>
            <a:r>
              <a:rPr lang="ru-RU" sz="2000" b="1" i="1" u="sng" dirty="0">
                <a:solidFill>
                  <a:srgbClr val="000000"/>
                </a:solidFill>
                <a:latin typeface="Times New Roman" pitchFamily="16" charset="0"/>
              </a:rPr>
              <a:t>во французском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 )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172200" y="2133600"/>
            <a:ext cx="2971800" cy="1676400"/>
          </a:xfrm>
          <a:prstGeom prst="cloudCallout">
            <a:avLst>
              <a:gd name="adj1" fmla="val -51069"/>
              <a:gd name="adj2" fmla="val -1611"/>
            </a:avLst>
          </a:prstGeom>
          <a:solidFill>
            <a:srgbClr val="CC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ТЕРПЕНИЕ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(</a:t>
            </a:r>
            <a:r>
              <a:rPr lang="ru-RU" sz="2000" b="1" i="1" u="sng" dirty="0">
                <a:solidFill>
                  <a:srgbClr val="000000"/>
                </a:solidFill>
                <a:latin typeface="Times New Roman" pitchFamily="16" charset="0"/>
              </a:rPr>
              <a:t>в английском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 )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638800" y="4267200"/>
            <a:ext cx="3505200" cy="1676400"/>
          </a:xfrm>
          <a:prstGeom prst="cloudCallout">
            <a:avLst>
              <a:gd name="adj1" fmla="val -60824"/>
              <a:gd name="adj2" fmla="val -106630"/>
            </a:avLst>
          </a:prstGeom>
          <a:solidFill>
            <a:srgbClr val="CC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ВЕЛИКОДУШИЕ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(</a:t>
            </a:r>
            <a:r>
              <a:rPr lang="ru-RU" sz="2000" b="1" i="1" u="sng" dirty="0">
                <a:solidFill>
                  <a:srgbClr val="000000"/>
                </a:solidFill>
                <a:latin typeface="Times New Roman" pitchFamily="16" charset="0"/>
              </a:rPr>
              <a:t>в китайском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 )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2438400" y="4800600"/>
            <a:ext cx="3357736" cy="2057400"/>
          </a:xfrm>
          <a:prstGeom prst="cloudCallout">
            <a:avLst>
              <a:gd name="adj1" fmla="val 15245"/>
              <a:gd name="adj2" fmla="val -121296"/>
            </a:avLst>
          </a:prstGeom>
          <a:solidFill>
            <a:srgbClr val="FFCC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</a:rPr>
              <a:t>ПРОЩЕНИЕ, МИЛОСЕРДИЕ, СОСТРАДАНИЕ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</a:rPr>
              <a:t>(</a:t>
            </a:r>
            <a:r>
              <a:rPr lang="ru-RU" sz="2000" b="1" u="sng" dirty="0">
                <a:solidFill>
                  <a:srgbClr val="000000"/>
                </a:solidFill>
                <a:latin typeface="Times New Roman" pitchFamily="16" charset="0"/>
              </a:rPr>
              <a:t>в арабском</a:t>
            </a: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</a:rPr>
              <a:t> )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0" y="2438400"/>
            <a:ext cx="3581400" cy="3150840"/>
          </a:xfrm>
          <a:prstGeom prst="cloudCallout">
            <a:avLst>
              <a:gd name="adj1" fmla="val 54375"/>
              <a:gd name="adj2" fmla="val -24005"/>
            </a:avLst>
          </a:prstGeom>
          <a:solidFill>
            <a:srgbClr val="00FF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УВАЖЕНИЕ ЧЕЛОВЕЧЕСКОГО ДОСТОИНСТВА, УВАЖЕНИЕ ПРАВ ДРУГИХ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(</a:t>
            </a:r>
            <a:r>
              <a:rPr lang="ru-RU" sz="2000" b="1" i="1" u="sng" dirty="0">
                <a:solidFill>
                  <a:srgbClr val="000000"/>
                </a:solidFill>
                <a:latin typeface="Times New Roman" pitchFamily="16" charset="0"/>
              </a:rPr>
              <a:t>в русском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6" charset="0"/>
              </a:rPr>
              <a:t> )</a:t>
            </a:r>
            <a:r>
              <a:rPr lang="ru-RU" dirty="0">
                <a:solidFill>
                  <a:srgbClr val="FFFFFF"/>
                </a:solidFill>
                <a:latin typeface="Garamond" pitchFamily="1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Россия – наша Родина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виды росси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310437" cy="4873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800350" cy="301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7072"/>
            <a:ext cx="4040188" cy="254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5536" y="62068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 smtClean="0">
                <a:cs typeface="Arial" charset="0"/>
              </a:rPr>
              <a:t>Герб  </a:t>
            </a:r>
            <a:r>
              <a:rPr lang="ru-RU" sz="3200" b="1" i="1" dirty="0" smtClean="0">
                <a:cs typeface="Arial" charset="0"/>
              </a:rPr>
              <a:t>России</a:t>
            </a:r>
            <a:endParaRPr lang="ru-RU" sz="3200" b="1" i="1" dirty="0" smtClean="0"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14096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 smtClean="0">
                <a:cs typeface="Arial" charset="0"/>
              </a:rPr>
              <a:t>Флаг   России</a:t>
            </a:r>
            <a:endParaRPr lang="ru-RU" sz="3600" b="1" i="1" dirty="0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i="1" kern="10" dirty="0" smtClean="0"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chemeClr val="tx1"/>
                </a:solidFill>
                <a:effectLst>
                  <a:outerShdw dist="17819" dir="2700000" algn="ctr" rotWithShape="0">
                    <a:srgbClr val="875B0D">
                      <a:alpha val="70016"/>
                    </a:srgbClr>
                  </a:outerShdw>
                </a:effectLst>
                <a:latin typeface="Arial"/>
                <a:cs typeface="Arial"/>
              </a:rPr>
              <a:t>ДРУЖБА </a:t>
            </a:r>
            <a:r>
              <a:rPr lang="ru-RU" sz="4400" b="1" i="1" kern="10" dirty="0" smtClean="0"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chemeClr val="tx1"/>
                </a:solidFill>
                <a:effectLst>
                  <a:outerShdw dist="17819" dir="2700000" algn="ctr" rotWithShape="0">
                    <a:srgbClr val="875B0D">
                      <a:alpha val="70016"/>
                    </a:srgbClr>
                  </a:outerShdw>
                </a:effectLst>
                <a:latin typeface="Arial"/>
                <a:cs typeface="Arial"/>
              </a:rPr>
              <a:t>НАРОДОВ</a:t>
            </a:r>
            <a:endParaRPr lang="ru-RU" sz="44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7932923" cy="4176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lerantnos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40" y="0"/>
            <a:ext cx="9132860" cy="68426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203848" y="476672"/>
            <a:ext cx="56521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 smtClean="0"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огромной на планете очень разные есть дети :</a:t>
            </a:r>
          </a:p>
          <a:p>
            <a:pPr algn="ctr"/>
            <a:r>
              <a:rPr lang="ru-RU" sz="2400" b="1" kern="10" dirty="0" smtClean="0"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Тих</a:t>
            </a:r>
            <a:r>
              <a:rPr lang="ru-RU" sz="2400" b="1" kern="10" dirty="0" smtClean="0"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ие и шумные, смелые и умные</a:t>
            </a:r>
          </a:p>
          <a:p>
            <a:pPr algn="ctr"/>
            <a:r>
              <a:rPr lang="ru-RU" sz="2400" b="1" kern="10" dirty="0" smtClean="0"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худые, есть толстушки, молчуны и хохотушки</a:t>
            </a:r>
          </a:p>
          <a:p>
            <a:pPr algn="ctr"/>
            <a:r>
              <a:rPr lang="ru-RU" sz="2400" b="1" kern="10" dirty="0" smtClean="0"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Кто-то ростом не велик, кто-то слабый ученик</a:t>
            </a:r>
          </a:p>
          <a:p>
            <a:pPr algn="ctr"/>
            <a:r>
              <a:rPr lang="ru-RU" sz="2400" b="1" kern="10" dirty="0" smtClean="0"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одних – большие ушки, у других – кругом веснушки</a:t>
            </a:r>
          </a:p>
          <a:p>
            <a:pPr algn="ctr"/>
            <a:r>
              <a:rPr lang="ru-RU" sz="2400" b="1" kern="10" dirty="0" smtClean="0"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Кто-то рыж, а кто-то бел, кто-то в играх не умел</a:t>
            </a:r>
          </a:p>
          <a:p>
            <a:pPr algn="ctr"/>
            <a:r>
              <a:rPr lang="ru-RU" sz="2400" b="1" kern="10" dirty="0" smtClean="0"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над кем нельзя смеяться, никого нельзя дразнить.</a:t>
            </a:r>
          </a:p>
          <a:p>
            <a:pPr algn="ctr"/>
            <a:r>
              <a:rPr lang="ru-RU" sz="2400" b="1" kern="10" dirty="0" smtClean="0"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Нужно очень постараться, словно братьев всех любить,</a:t>
            </a:r>
          </a:p>
          <a:p>
            <a:pPr algn="ctr"/>
            <a:r>
              <a:rPr lang="ru-RU" sz="2400" b="1" kern="10" dirty="0" smtClean="0"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тогда на белом свете  так чудесно будет жить!</a:t>
            </a:r>
          </a:p>
          <a:p>
            <a:pPr algn="ctr"/>
            <a:endParaRPr lang="ru-RU" sz="1400" b="1" i="1" kern="10" dirty="0" smtClean="0">
              <a:ln w="126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75B0D">
                    <a:alpha val="70016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ru-RU" sz="1400" b="1" i="1" kern="10" dirty="0" smtClean="0">
              <a:ln w="126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75B0D">
                    <a:alpha val="70016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ru-RU" sz="1400" b="1" i="1" kern="10" dirty="0">
              <a:ln w="12600">
                <a:solidFill>
                  <a:srgbClr val="FFFFFF"/>
                </a:solidFill>
                <a:miter lim="800000"/>
                <a:headEnd/>
                <a:tailEnd/>
              </a:ln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3785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</TotalTime>
  <Words>145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Россия – наша Родина</vt:lpstr>
      <vt:lpstr>Слайд 4</vt:lpstr>
      <vt:lpstr>ДРУЖБА НАРОДОВ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7</cp:revision>
  <dcterms:modified xsi:type="dcterms:W3CDTF">2017-11-16T10:08:18Z</dcterms:modified>
</cp:coreProperties>
</file>