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D02"/>
    <a:srgbClr val="C0C0C0"/>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32"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107504" y="116632"/>
            <a:ext cx="4176464" cy="6552728"/>
          </a:xfrm>
          <a:gradFill flip="none" rotWithShape="1">
            <a:gsLst>
              <a:gs pos="0">
                <a:srgbClr val="03D4A8"/>
              </a:gs>
              <a:gs pos="25000">
                <a:srgbClr val="21D6E0"/>
              </a:gs>
              <a:gs pos="75000">
                <a:srgbClr val="0087E6"/>
              </a:gs>
              <a:gs pos="100000">
                <a:srgbClr val="005CBF"/>
              </a:gs>
            </a:gsLst>
            <a:lin ang="10800000" scaled="1"/>
            <a:tileRect/>
          </a:gradFill>
          <a:ln w="57150">
            <a:solidFill>
              <a:srgbClr val="0070C0"/>
            </a:solidFill>
          </a:ln>
        </p:spPr>
        <p:txBody>
          <a:bodyPr vert="vert270" anchor="ctr">
            <a:normAutofit/>
          </a:bodyPr>
          <a:lstStyle/>
          <a:p>
            <a:pPr algn="ctr">
              <a:buNone/>
            </a:pPr>
            <a:r>
              <a:rPr lang="ru-RU" sz="11500" b="1" dirty="0" smtClean="0">
                <a:ln w="12700">
                  <a:solidFill>
                    <a:schemeClr val="tx2">
                      <a:satMod val="155000"/>
                    </a:schemeClr>
                  </a:solidFill>
                  <a:prstDash val="solid"/>
                </a:ln>
                <a:solidFill>
                  <a:schemeClr val="tx2">
                    <a:lumMod val="20000"/>
                    <a:lumOff val="80000"/>
                  </a:schemeClr>
                </a:solidFill>
                <a:effectLst>
                  <a:outerShdw blurRad="41275" dist="20320" dir="1800000" algn="tl" rotWithShape="0">
                    <a:srgbClr val="000000">
                      <a:alpha val="40000"/>
                    </a:srgbClr>
                  </a:outerShdw>
                </a:effectLst>
                <a:latin typeface="Monotype Corsiva" pitchFamily="66" charset="0"/>
              </a:rPr>
              <a:t>РЫБЫ</a:t>
            </a:r>
            <a:r>
              <a:rPr lang="ru-RU" sz="3200" dirty="0" smtClean="0">
                <a:solidFill>
                  <a:srgbClr val="0070C0"/>
                </a:solidFill>
              </a:rPr>
              <a:t> </a:t>
            </a:r>
            <a:endParaRPr lang="ru-RU" sz="3200" dirty="0">
              <a:solidFill>
                <a:srgbClr val="0070C0"/>
              </a:solidFill>
            </a:endParaRPr>
          </a:p>
        </p:txBody>
      </p:sp>
      <p:sp>
        <p:nvSpPr>
          <p:cNvPr id="6" name="Содержимое 5"/>
          <p:cNvSpPr>
            <a:spLocks noGrp="1"/>
          </p:cNvSpPr>
          <p:nvPr>
            <p:ph sz="half" idx="2"/>
          </p:nvPr>
        </p:nvSpPr>
        <p:spPr>
          <a:xfrm>
            <a:off x="4716016" y="116632"/>
            <a:ext cx="4316288" cy="6552728"/>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57150">
            <a:solidFill>
              <a:schemeClr val="accent6">
                <a:lumMod val="50000"/>
              </a:schemeClr>
            </a:solidFill>
          </a:ln>
        </p:spPr>
        <p:txBody>
          <a:bodyPr vert="vert270" anchor="ctr">
            <a:normAutofit/>
          </a:bodyPr>
          <a:lstStyle/>
          <a:p>
            <a:pPr algn="ctr">
              <a:buNone/>
            </a:pPr>
            <a:r>
              <a:rPr lang="ru-RU" sz="11500" b="1" dirty="0" smtClean="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Monotype Corsiva" pitchFamily="66" charset="0"/>
              </a:rPr>
              <a:t>Животные</a:t>
            </a:r>
            <a:endParaRPr lang="ru-RU" sz="115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endParaRPr>
          </a:p>
        </p:txBody>
      </p:sp>
      <p:pic>
        <p:nvPicPr>
          <p:cNvPr id="4101" name="Picture 5" descr="C:\Users\Владислав\Desktop\ььт.jpg"/>
          <p:cNvPicPr>
            <a:picLocks noChangeAspect="1" noChangeArrowheads="1"/>
          </p:cNvPicPr>
          <p:nvPr/>
        </p:nvPicPr>
        <p:blipFill>
          <a:blip r:embed="rId2" cstate="print"/>
          <a:srcRect/>
          <a:stretch>
            <a:fillRect/>
          </a:stretch>
        </p:blipFill>
        <p:spPr bwMode="auto">
          <a:xfrm rot="16982150">
            <a:off x="7161819" y="1213418"/>
            <a:ext cx="2089986" cy="1656314"/>
          </a:xfrm>
          <a:prstGeom prst="rect">
            <a:avLst/>
          </a:prstGeom>
          <a:noFill/>
        </p:spPr>
      </p:pic>
      <p:pic>
        <p:nvPicPr>
          <p:cNvPr id="4102" name="Picture 6" descr="C:\Users\Владислав\Desktop\орбюа.png"/>
          <p:cNvPicPr>
            <a:picLocks noChangeAspect="1" noChangeArrowheads="1"/>
          </p:cNvPicPr>
          <p:nvPr/>
        </p:nvPicPr>
        <p:blipFill>
          <a:blip r:embed="rId3" cstate="print"/>
          <a:srcRect/>
          <a:stretch>
            <a:fillRect/>
          </a:stretch>
        </p:blipFill>
        <p:spPr bwMode="auto">
          <a:xfrm rot="15335861">
            <a:off x="4304060" y="4035251"/>
            <a:ext cx="2438405" cy="1338075"/>
          </a:xfrm>
          <a:prstGeom prst="rect">
            <a:avLst/>
          </a:prstGeom>
          <a:noFill/>
        </p:spPr>
      </p:pic>
      <p:pic>
        <p:nvPicPr>
          <p:cNvPr id="4103" name="Picture 7" descr="C:\Users\Владислав\Desktop\лоти.png"/>
          <p:cNvPicPr>
            <a:picLocks noChangeAspect="1" noChangeArrowheads="1"/>
          </p:cNvPicPr>
          <p:nvPr/>
        </p:nvPicPr>
        <p:blipFill>
          <a:blip r:embed="rId4" cstate="print"/>
          <a:srcRect t="41663"/>
          <a:stretch>
            <a:fillRect/>
          </a:stretch>
        </p:blipFill>
        <p:spPr bwMode="auto">
          <a:xfrm rot="16200000">
            <a:off x="-582767" y="4191281"/>
            <a:ext cx="2947394" cy="1278817"/>
          </a:xfrm>
          <a:prstGeom prst="rect">
            <a:avLst/>
          </a:prstGeom>
          <a:noFill/>
        </p:spPr>
      </p:pic>
      <p:pic>
        <p:nvPicPr>
          <p:cNvPr id="4104" name="Picture 8" descr="C:\Users\Владислав\Desktop\ьт.png"/>
          <p:cNvPicPr>
            <a:picLocks noChangeAspect="1" noChangeArrowheads="1"/>
          </p:cNvPicPr>
          <p:nvPr/>
        </p:nvPicPr>
        <p:blipFill>
          <a:blip r:embed="rId5" cstate="print"/>
          <a:srcRect/>
          <a:stretch>
            <a:fillRect/>
          </a:stretch>
        </p:blipFill>
        <p:spPr bwMode="auto">
          <a:xfrm rot="16200000">
            <a:off x="2705888" y="4791056"/>
            <a:ext cx="1511811" cy="1524003"/>
          </a:xfrm>
          <a:prstGeom prst="rect">
            <a:avLst/>
          </a:prstGeom>
          <a:noFill/>
        </p:spPr>
      </p:pic>
      <p:pic>
        <p:nvPicPr>
          <p:cNvPr id="4105" name="Picture 9" descr="C:\Users\Владислав\Desktop\рпб.png"/>
          <p:cNvPicPr>
            <a:picLocks noChangeAspect="1" noChangeArrowheads="1"/>
          </p:cNvPicPr>
          <p:nvPr/>
        </p:nvPicPr>
        <p:blipFill>
          <a:blip r:embed="rId6" cstate="print"/>
          <a:srcRect/>
          <a:stretch>
            <a:fillRect/>
          </a:stretch>
        </p:blipFill>
        <p:spPr bwMode="auto">
          <a:xfrm rot="4573057">
            <a:off x="407885" y="-441815"/>
            <a:ext cx="2481064" cy="3306018"/>
          </a:xfrm>
          <a:prstGeom prst="rect">
            <a:avLst/>
          </a:prstGeom>
          <a:noFill/>
        </p:spPr>
      </p:pic>
      <p:pic>
        <p:nvPicPr>
          <p:cNvPr id="4107" name="Picture 11" descr="C:\Users\Владислав\Desktop\рпь.png"/>
          <p:cNvPicPr>
            <a:picLocks noChangeAspect="1" noChangeArrowheads="1"/>
          </p:cNvPicPr>
          <p:nvPr/>
        </p:nvPicPr>
        <p:blipFill>
          <a:blip r:embed="rId7" cstate="print"/>
          <a:srcRect/>
          <a:stretch>
            <a:fillRect/>
          </a:stretch>
        </p:blipFill>
        <p:spPr bwMode="auto">
          <a:xfrm rot="19034666">
            <a:off x="2754798" y="881117"/>
            <a:ext cx="2026789" cy="15918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404664"/>
            <a:ext cx="4038600" cy="6264696"/>
          </a:xfrm>
        </p:spPr>
        <p:txBody>
          <a:bodyPr vert="vert270">
            <a:normAutofit fontScale="92500" lnSpcReduction="20000"/>
          </a:bodyPr>
          <a:lstStyle/>
          <a:p>
            <a:pPr algn="ctr">
              <a:buNone/>
            </a:pPr>
            <a:r>
              <a:rPr lang="ru-RU" b="1" dirty="0" smtClean="0">
                <a:solidFill>
                  <a:srgbClr val="E331C1"/>
                </a:solidFill>
                <a:effectLst>
                  <a:outerShdw blurRad="38100" dist="38100" dir="2700000" algn="tl">
                    <a:srgbClr val="000000"/>
                  </a:outerShdw>
                </a:effectLst>
                <a:latin typeface="Monotype Corsiva" pitchFamily="66" charset="0"/>
              </a:rPr>
              <a:t>БОЛЬШОЙ </a:t>
            </a:r>
            <a:r>
              <a:rPr lang="ru-RU" b="1" dirty="0" smtClean="0">
                <a:solidFill>
                  <a:srgbClr val="E331C1"/>
                </a:solidFill>
                <a:effectLst>
                  <a:outerShdw blurRad="38100" dist="38100" dir="2700000" algn="tl">
                    <a:srgbClr val="000000"/>
                  </a:outerShdw>
                </a:effectLst>
                <a:latin typeface="Monotype Corsiva" pitchFamily="66" charset="0"/>
              </a:rPr>
              <a:t>  ТУШКАНЧИК</a:t>
            </a:r>
          </a:p>
          <a:p>
            <a:pPr algn="ctr">
              <a:buNone/>
            </a:pPr>
            <a:r>
              <a:rPr lang="ru-RU" sz="2000" b="1" dirty="0" smtClean="0"/>
              <a:t> </a:t>
            </a:r>
            <a:r>
              <a:rPr lang="ru-RU" sz="1200" b="1" dirty="0" smtClean="0">
                <a:latin typeface="Times New Roman" pitchFamily="18" charset="0"/>
              </a:rPr>
              <a:t>Распространение</a:t>
            </a:r>
            <a:r>
              <a:rPr lang="ru-RU" sz="1200" dirty="0" smtClean="0">
                <a:latin typeface="Times New Roman" pitchFamily="18" charset="0"/>
              </a:rPr>
              <a:t>. </a:t>
            </a:r>
            <a:r>
              <a:rPr lang="ru-RU" sz="1200" dirty="0" smtClean="0">
                <a:latin typeface="Times New Roman" pitchFamily="18" charset="0"/>
              </a:rPr>
              <a:t/>
            </a:r>
            <a:br>
              <a:rPr lang="ru-RU" sz="1200" dirty="0" smtClean="0">
                <a:latin typeface="Times New Roman" pitchFamily="18" charset="0"/>
              </a:rPr>
            </a:br>
            <a:r>
              <a:rPr lang="ru-RU" sz="1200" dirty="0" smtClean="0">
                <a:latin typeface="Times New Roman" pitchFamily="18" charset="0"/>
              </a:rPr>
              <a:t>   В 70-х гг. ХХ в. на территории Челябинской области встречался в долине р. Урал, северная граница ареала вида доходила до городов Верхнеуральска, Челябинска и г. Каменска-Уральского Свердловской области. </a:t>
            </a:r>
            <a:br>
              <a:rPr lang="ru-RU" sz="1200" dirty="0" smtClean="0">
                <a:latin typeface="Times New Roman" pitchFamily="18" charset="0"/>
              </a:rPr>
            </a:br>
            <a:r>
              <a:rPr lang="ru-RU" sz="1200" dirty="0" smtClean="0">
                <a:latin typeface="Times New Roman" pitchFamily="18" charset="0"/>
              </a:rPr>
              <a:t>   В музее-заповеднике «</a:t>
            </a:r>
            <a:r>
              <a:rPr lang="ru-RU" sz="1200" dirty="0" err="1" smtClean="0">
                <a:latin typeface="Times New Roman" pitchFamily="18" charset="0"/>
              </a:rPr>
              <a:t>Аркаим</a:t>
            </a:r>
            <a:r>
              <a:rPr lang="ru-RU" sz="1200" dirty="0" smtClean="0">
                <a:latin typeface="Times New Roman" pitchFamily="18" charset="0"/>
              </a:rPr>
              <a:t>» — обычный вид до 1999 г. После изменения заповедного режима в пользу пассивного </a:t>
            </a:r>
            <a:r>
              <a:rPr lang="ru-RU" sz="1200" dirty="0" err="1" smtClean="0">
                <a:latin typeface="Times New Roman" pitchFamily="18" charset="0"/>
              </a:rPr>
              <a:t>заповедания</a:t>
            </a:r>
            <a:r>
              <a:rPr lang="ru-RU" sz="1200" dirty="0" smtClean="0">
                <a:latin typeface="Times New Roman" pitchFamily="18" charset="0"/>
              </a:rPr>
              <a:t>, повлекшего за собой развитие кустарниковых зарослей, </a:t>
            </a:r>
            <a:r>
              <a:rPr lang="ru-RU" sz="1200" dirty="0" err="1" smtClean="0">
                <a:latin typeface="Times New Roman" pitchFamily="18" charset="0"/>
              </a:rPr>
              <a:t>загущение</a:t>
            </a:r>
            <a:r>
              <a:rPr lang="ru-RU" sz="1200" dirty="0" smtClean="0">
                <a:latin typeface="Times New Roman" pitchFamily="18" charset="0"/>
              </a:rPr>
              <a:t> травяного покрова и появление мощного слоя растительного войлока, в музее-заповеднике более не встречался. На прилегающей к заповеднику хозяйственно используемой территории остается обычным видом.</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
            </a:r>
            <a:br>
              <a:rPr lang="ru-RU" sz="1200" b="1" dirty="0" smtClean="0">
                <a:latin typeface="Times New Roman" pitchFamily="18" charset="0"/>
              </a:rPr>
            </a:br>
            <a:r>
              <a:rPr lang="ru-RU" sz="1200" b="1" dirty="0" smtClean="0">
                <a:latin typeface="Times New Roman" pitchFamily="18" charset="0"/>
              </a:rPr>
              <a:t>   Численность</a:t>
            </a:r>
            <a:r>
              <a:rPr lang="ru-RU" sz="1200" dirty="0" smtClean="0">
                <a:latin typeface="Times New Roman" pitchFamily="18" charset="0"/>
              </a:rPr>
              <a:t>. Неизвестна. Обычный, но немного численный вид в степной зоне Южного Урала. </a:t>
            </a:r>
            <a:br>
              <a:rPr lang="ru-RU" sz="1200" dirty="0" smtClean="0">
                <a:latin typeface="Times New Roman" pitchFamily="18" charset="0"/>
              </a:rPr>
            </a:br>
            <a:r>
              <a:rPr lang="ru-RU" sz="1200" dirty="0" smtClean="0">
                <a:latin typeface="Times New Roman" pitchFamily="18" charset="0"/>
              </a:rPr>
              <a:t>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Биология</a:t>
            </a:r>
            <a:r>
              <a:rPr lang="ru-RU" sz="1200" dirty="0" smtClean="0">
                <a:latin typeface="Times New Roman" pitchFamily="18" charset="0"/>
              </a:rPr>
              <a:t>. Обитает в степи, на </a:t>
            </a:r>
            <a:r>
              <a:rPr lang="ru-RU" sz="1200" dirty="0" err="1" smtClean="0">
                <a:latin typeface="Times New Roman" pitchFamily="18" charset="0"/>
              </a:rPr>
              <a:t>остепненных</a:t>
            </a:r>
            <a:r>
              <a:rPr lang="ru-RU" sz="1200" dirty="0" smtClean="0">
                <a:latin typeface="Times New Roman" pitchFamily="18" charset="0"/>
              </a:rPr>
              <a:t> участках лесостепи. Занимает открытые биотопы с изреженным травяным покровом и плотным грунтом. Норы устраивает на выгонах, по обочинам дорог, на склонах балок. Постоянные норы глубокие, имеют несколько </a:t>
            </a:r>
            <a:r>
              <a:rPr lang="ru-RU" sz="1200" dirty="0" err="1" smtClean="0">
                <a:latin typeface="Times New Roman" pitchFamily="18" charset="0"/>
              </a:rPr>
              <a:t>отнорков</a:t>
            </a:r>
            <a:r>
              <a:rPr lang="ru-RU" sz="1200" dirty="0" smtClean="0">
                <a:latin typeface="Times New Roman" pitchFamily="18" charset="0"/>
              </a:rPr>
              <a:t> и камер. Ночное животное. Зимой впадает в спячку. Просыпается в апреле. Питается клубнями, луковицами, вегетативными частями растений и их семенами. Самка приносит за лето, как правило, 1 помет из 3—4 детенышей.</a:t>
            </a:r>
            <a:br>
              <a:rPr lang="ru-RU" sz="1200" dirty="0" smtClean="0">
                <a:latin typeface="Times New Roman" pitchFamily="18" charset="0"/>
              </a:rPr>
            </a:br>
            <a:r>
              <a:rPr lang="ru-RU" sz="1200" dirty="0" smtClean="0">
                <a:latin typeface="Times New Roman" pitchFamily="18" charset="0"/>
              </a:rPr>
              <a:t>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Лимитирующие факторы</a:t>
            </a:r>
            <a:r>
              <a:rPr lang="ru-RU" sz="1200" dirty="0" smtClean="0">
                <a:latin typeface="Times New Roman" pitchFamily="18" charset="0"/>
              </a:rPr>
              <a:t>. Трансформация местообитаний. </a:t>
            </a:r>
            <a:br>
              <a:rPr lang="ru-RU" sz="1200" dirty="0" smtClean="0">
                <a:latin typeface="Times New Roman" pitchFamily="18" charset="0"/>
              </a:rPr>
            </a:br>
            <a:r>
              <a:rPr lang="ru-RU" sz="1200" dirty="0" smtClean="0">
                <a:latin typeface="Times New Roman" pitchFamily="18" charset="0"/>
              </a:rPr>
              <a:t>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Меры охраны</a:t>
            </a:r>
            <a:r>
              <a:rPr lang="ru-RU" sz="1200" dirty="0" smtClean="0">
                <a:latin typeface="Times New Roman" pitchFamily="18" charset="0"/>
              </a:rPr>
              <a:t>. Не разработаны. Необходимо изучение особенностей биологии и состояния вида в области. </a:t>
            </a:r>
            <a:endParaRPr lang="ru-RU" sz="1200" dirty="0"/>
          </a:p>
        </p:txBody>
      </p:sp>
      <p:pic>
        <p:nvPicPr>
          <p:cNvPr id="5" name="Picture 7" descr="Allactaga major"/>
          <p:cNvPicPr>
            <a:picLocks noGrp="1" noChangeAspect="1" noChangeArrowheads="1"/>
          </p:cNvPicPr>
          <p:nvPr>
            <p:ph sz="half" idx="1"/>
          </p:nvPr>
        </p:nvPicPr>
        <p:blipFill>
          <a:blip r:embed="rId2" cstate="print"/>
          <a:srcRect/>
          <a:stretch>
            <a:fillRect/>
          </a:stretch>
        </p:blipFill>
        <p:spPr bwMode="auto">
          <a:xfrm rot="16200000">
            <a:off x="-446799" y="1433939"/>
            <a:ext cx="5904657" cy="3990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332656"/>
            <a:ext cx="4038600" cy="6525344"/>
          </a:xfrm>
        </p:spPr>
        <p:txBody>
          <a:bodyPr vert="vert270">
            <a:normAutofit fontScale="25000" lnSpcReduction="20000"/>
          </a:bodyPr>
          <a:lstStyle/>
          <a:p>
            <a:pPr algn="ctr">
              <a:buNone/>
            </a:pPr>
            <a:r>
              <a:rPr lang="ru-RU" sz="11200" b="1" dirty="0" smtClean="0">
                <a:solidFill>
                  <a:srgbClr val="E331C1"/>
                </a:solidFill>
                <a:effectLst>
                  <a:outerShdw blurRad="38100" dist="38100" dir="2700000" algn="tl">
                    <a:srgbClr val="000000"/>
                  </a:outerShdw>
                </a:effectLst>
                <a:latin typeface="Monotype Corsiva" pitchFamily="66" charset="0"/>
              </a:rPr>
              <a:t>СЕРЫЙ </a:t>
            </a:r>
            <a:r>
              <a:rPr lang="ru-RU" sz="11200" b="1" dirty="0" smtClean="0">
                <a:solidFill>
                  <a:srgbClr val="E331C1"/>
                </a:solidFill>
                <a:effectLst>
                  <a:outerShdw blurRad="38100" dist="38100" dir="2700000" algn="tl">
                    <a:srgbClr val="000000"/>
                  </a:outerShdw>
                </a:effectLst>
                <a:latin typeface="Monotype Corsiva" pitchFamily="66" charset="0"/>
              </a:rPr>
              <a:t> ХОМЯЧОК </a:t>
            </a:r>
          </a:p>
          <a:p>
            <a:pPr>
              <a:buNone/>
            </a:pPr>
            <a:r>
              <a:rPr lang="ru-RU" sz="4400" b="1" dirty="0" smtClean="0"/>
              <a:t>          </a:t>
            </a:r>
            <a:r>
              <a:rPr lang="ru-RU" sz="5600" b="1" dirty="0" smtClean="0">
                <a:latin typeface="Times New Roman" pitchFamily="18" charset="0"/>
              </a:rPr>
              <a:t>Распространение</a:t>
            </a:r>
            <a:r>
              <a:rPr lang="ru-RU" sz="5600" dirty="0" smtClean="0">
                <a:latin typeface="Times New Roman" pitchFamily="18" charset="0"/>
              </a:rPr>
              <a:t>. От западных границ бывшего СССР до Юго-Западного Алтая. На севере встречается приблизительно до Киева, Орла, Рязани, Уфы, южной оконечности Уральского хребта, степного Зауралья, Казахского </a:t>
            </a:r>
            <a:r>
              <a:rPr lang="ru-RU" sz="5600" dirty="0" err="1" smtClean="0">
                <a:latin typeface="Times New Roman" pitchFamily="18" charset="0"/>
              </a:rPr>
              <a:t>мелкосопочника</a:t>
            </a:r>
            <a:r>
              <a:rPr lang="ru-RU" sz="5600" dirty="0" smtClean="0">
                <a:latin typeface="Times New Roman" pitchFamily="18" charset="0"/>
              </a:rPr>
              <a:t> и Северного Приаралья. На юге ареал включает Западные Балканы, Малую и Переднюю Азию, Западную Монголию, Северо-Западный и Центральный Китай. В Оренбургской области ареал и численность вида, возможно, несколько увеличиваются. </a:t>
            </a:r>
            <a:br>
              <a:rPr lang="ru-RU" sz="5600" dirty="0" smtClean="0">
                <a:latin typeface="Times New Roman" pitchFamily="18" charset="0"/>
              </a:rPr>
            </a:br>
            <a:r>
              <a:rPr lang="ru-RU" sz="5600" dirty="0" smtClean="0">
                <a:latin typeface="Times New Roman" pitchFamily="18" charset="0"/>
              </a:rPr>
              <a:t>   В Челябинской области был отмечен в Троицком р-не. Современные данные о состоянии вида в области отсутствуют</a:t>
            </a:r>
            <a:r>
              <a:rPr lang="ru-RU" sz="5600" dirty="0" smtClean="0">
                <a:latin typeface="Times New Roman" pitchFamily="18" charset="0"/>
              </a:rPr>
              <a:t>.</a:t>
            </a:r>
            <a:r>
              <a:rPr lang="ru-RU" sz="5600" dirty="0" smtClean="0">
                <a:latin typeface="Times New Roman" pitchFamily="18" charset="0"/>
              </a:rPr>
              <a:t>   </a:t>
            </a:r>
            <a:br>
              <a:rPr lang="ru-RU" sz="5600" dirty="0" smtClean="0">
                <a:latin typeface="Times New Roman" pitchFamily="18" charset="0"/>
              </a:rPr>
            </a:br>
            <a:r>
              <a:rPr lang="ru-RU" sz="5600" dirty="0" smtClean="0">
                <a:latin typeface="Times New Roman" pitchFamily="18" charset="0"/>
              </a:rPr>
              <a:t>   </a:t>
            </a:r>
            <a:r>
              <a:rPr lang="ru-RU" sz="5600" b="1" dirty="0" smtClean="0">
                <a:latin typeface="Times New Roman" pitchFamily="18" charset="0"/>
              </a:rPr>
              <a:t>Численность</a:t>
            </a:r>
            <a:r>
              <a:rPr lang="ru-RU" sz="5600" dirty="0" smtClean="0">
                <a:latin typeface="Times New Roman" pitchFamily="18" charset="0"/>
              </a:rPr>
              <a:t>. Неизвестна. Немногочисленный или редкий на Южном Урале вид. </a:t>
            </a:r>
            <a:br>
              <a:rPr lang="ru-RU" sz="5600" dirty="0" smtClean="0">
                <a:latin typeface="Times New Roman" pitchFamily="18" charset="0"/>
              </a:rPr>
            </a:br>
            <a:r>
              <a:rPr lang="ru-RU" sz="5600" dirty="0" smtClean="0">
                <a:latin typeface="Times New Roman" pitchFamily="18" charset="0"/>
              </a:rPr>
              <a:t>     </a:t>
            </a:r>
            <a:r>
              <a:rPr lang="ru-RU" sz="5600" b="1" dirty="0" smtClean="0">
                <a:latin typeface="Times New Roman" pitchFamily="18" charset="0"/>
              </a:rPr>
              <a:t>Биология</a:t>
            </a:r>
            <a:r>
              <a:rPr lang="ru-RU" sz="5600" dirty="0" smtClean="0">
                <a:latin typeface="Times New Roman" pitchFamily="18" charset="0"/>
              </a:rPr>
              <a:t>. Обитает в степных и полупустынных биотопах. Роет глубокие норы с 2—3 ходами. Ведет преимущественно ночной образ жизни. На зиму заготавливает запасы растительных кормов, в основном семян. В спячку, по-видимому, не впадает, но зимой малоактивен. Приносит 2 (возможно, 3) помета в год до 9 детенышей в каждом. Естественными врагами являются хищные млекопитающие (лисица, горностай, хори) и хищные птицы (луни, канюки, совы). </a:t>
            </a:r>
            <a:br>
              <a:rPr lang="ru-RU" sz="5600" dirty="0" smtClean="0">
                <a:latin typeface="Times New Roman" pitchFamily="18" charset="0"/>
              </a:rPr>
            </a:br>
            <a:r>
              <a:rPr lang="ru-RU" sz="5600" dirty="0" smtClean="0">
                <a:latin typeface="Times New Roman" pitchFamily="18" charset="0"/>
              </a:rPr>
              <a:t>     </a:t>
            </a:r>
            <a:r>
              <a:rPr lang="ru-RU" sz="5600" b="1" dirty="0" smtClean="0">
                <a:latin typeface="Times New Roman" pitchFamily="18" charset="0"/>
              </a:rPr>
              <a:t>Лимитирующие факторы</a:t>
            </a:r>
            <a:r>
              <a:rPr lang="ru-RU" sz="5600" dirty="0" smtClean="0">
                <a:latin typeface="Times New Roman" pitchFamily="18" charset="0"/>
              </a:rPr>
              <a:t>. Вероятно, ландшафтно-климатические условия региона и недостаток подходящих биотопов на границе ареала, применение неорганических удобрений и пестицидов. </a:t>
            </a:r>
            <a:br>
              <a:rPr lang="ru-RU" sz="5600" dirty="0" smtClean="0">
                <a:latin typeface="Times New Roman" pitchFamily="18" charset="0"/>
              </a:rPr>
            </a:br>
            <a:r>
              <a:rPr lang="ru-RU" sz="5600" dirty="0" smtClean="0">
                <a:latin typeface="Times New Roman" pitchFamily="18" charset="0"/>
              </a:rPr>
              <a:t>      </a:t>
            </a:r>
            <a:r>
              <a:rPr lang="ru-RU" sz="5600" b="1" dirty="0" smtClean="0">
                <a:latin typeface="Times New Roman" pitchFamily="18" charset="0"/>
              </a:rPr>
              <a:t>Меры охраны</a:t>
            </a:r>
            <a:r>
              <a:rPr lang="ru-RU" sz="5600" dirty="0" smtClean="0">
                <a:latin typeface="Times New Roman" pitchFamily="18" charset="0"/>
              </a:rPr>
              <a:t>. Не разработаны. </a:t>
            </a:r>
            <a:r>
              <a:rPr lang="ru-RU" sz="5600" dirty="0" smtClean="0">
                <a:solidFill>
                  <a:srgbClr val="E331C1"/>
                </a:solidFill>
                <a:effectLst>
                  <a:outerShdw blurRad="38100" dist="38100" dir="2700000" algn="tl">
                    <a:srgbClr val="000000"/>
                  </a:outerShdw>
                </a:effectLst>
                <a:latin typeface="Monotype Corsiva" pitchFamily="66" charset="0"/>
              </a:rPr>
              <a:t/>
            </a:r>
            <a:br>
              <a:rPr lang="ru-RU" sz="5600" dirty="0" smtClean="0">
                <a:solidFill>
                  <a:srgbClr val="E331C1"/>
                </a:solidFill>
                <a:effectLst>
                  <a:outerShdw blurRad="38100" dist="38100" dir="2700000" algn="tl">
                    <a:srgbClr val="000000"/>
                  </a:outerShdw>
                </a:effectLst>
                <a:latin typeface="Monotype Corsiva" pitchFamily="66" charset="0"/>
              </a:rPr>
            </a:br>
            <a:endParaRPr lang="ru-RU" sz="4400" dirty="0"/>
          </a:p>
        </p:txBody>
      </p:sp>
      <p:pic>
        <p:nvPicPr>
          <p:cNvPr id="5" name="Picture 7" descr="Cricetulus migratorius"/>
          <p:cNvPicPr>
            <a:picLocks noGrp="1" noChangeAspect="1" noChangeArrowheads="1"/>
          </p:cNvPicPr>
          <p:nvPr>
            <p:ph sz="half" idx="1"/>
          </p:nvPr>
        </p:nvPicPr>
        <p:blipFill>
          <a:blip r:embed="rId2" cstate="print"/>
          <a:srcRect/>
          <a:stretch>
            <a:fillRect/>
          </a:stretch>
        </p:blipFill>
        <p:spPr bwMode="auto">
          <a:xfrm rot="16200000">
            <a:off x="-691192" y="1452199"/>
            <a:ext cx="6326007" cy="39642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332656"/>
            <a:ext cx="4244280" cy="6192688"/>
          </a:xfrm>
        </p:spPr>
        <p:txBody>
          <a:bodyPr vert="vert270">
            <a:normAutofit fontScale="40000" lnSpcReduction="20000"/>
          </a:bodyPr>
          <a:lstStyle/>
          <a:p>
            <a:pPr algn="ctr">
              <a:buNone/>
            </a:pPr>
            <a:r>
              <a:rPr lang="ru-RU" sz="6000" b="1" dirty="0" smtClean="0">
                <a:solidFill>
                  <a:srgbClr val="E331C1"/>
                </a:solidFill>
                <a:effectLst>
                  <a:outerShdw blurRad="38100" dist="38100" dir="2700000" algn="tl">
                    <a:srgbClr val="000000"/>
                  </a:outerShdw>
                </a:effectLst>
                <a:latin typeface="Monotype Corsiva" pitchFamily="66" charset="0"/>
              </a:rPr>
              <a:t>ЛЕСНОЙ </a:t>
            </a:r>
            <a:r>
              <a:rPr lang="ru-RU" sz="6000" b="1" dirty="0" smtClean="0">
                <a:solidFill>
                  <a:srgbClr val="E331C1"/>
                </a:solidFill>
                <a:effectLst>
                  <a:outerShdw blurRad="38100" dist="38100" dir="2700000" algn="tl">
                    <a:srgbClr val="000000"/>
                  </a:outerShdw>
                </a:effectLst>
                <a:latin typeface="Monotype Corsiva" pitchFamily="66" charset="0"/>
              </a:rPr>
              <a:t>  ЛЕММИНГ</a:t>
            </a:r>
            <a:r>
              <a:rPr lang="ru-RU" dirty="0" smtClean="0">
                <a:solidFill>
                  <a:srgbClr val="E331C1"/>
                </a:solidFill>
                <a:effectLst>
                  <a:outerShdw blurRad="38100" dist="38100" dir="2700000" algn="tl">
                    <a:srgbClr val="000000"/>
                  </a:outerShdw>
                </a:effectLst>
                <a:latin typeface="Monotype Corsiva" pitchFamily="66" charset="0"/>
              </a:rPr>
              <a:t/>
            </a:r>
            <a:br>
              <a:rPr lang="ru-RU" dirty="0" smtClean="0">
                <a:solidFill>
                  <a:srgbClr val="E331C1"/>
                </a:solidFill>
                <a:effectLst>
                  <a:outerShdw blurRad="38100" dist="38100" dir="2700000" algn="tl">
                    <a:srgbClr val="000000"/>
                  </a:outerShdw>
                </a:effectLst>
                <a:latin typeface="Monotype Corsiva" pitchFamily="66" charset="0"/>
              </a:rPr>
            </a:br>
            <a:r>
              <a:rPr lang="en-US" sz="4400" b="1" dirty="0" smtClean="0"/>
              <a:t> </a:t>
            </a:r>
            <a:r>
              <a:rPr lang="ru-RU" b="1" dirty="0" smtClean="0">
                <a:latin typeface="Times New Roman" pitchFamily="18" charset="0"/>
              </a:rPr>
              <a:t>Распространение</a:t>
            </a:r>
            <a:r>
              <a:rPr lang="ru-RU" dirty="0" smtClean="0">
                <a:latin typeface="Times New Roman" pitchFamily="18" charset="0"/>
              </a:rPr>
              <a:t/>
            </a:r>
            <a:br>
              <a:rPr lang="ru-RU" dirty="0" smtClean="0">
                <a:latin typeface="Times New Roman" pitchFamily="18" charset="0"/>
              </a:rPr>
            </a:br>
            <a:r>
              <a:rPr lang="ru-RU" dirty="0" smtClean="0">
                <a:latin typeface="Times New Roman" pitchFamily="18" charset="0"/>
              </a:rPr>
              <a:t>   </a:t>
            </a:r>
            <a:r>
              <a:rPr lang="ru-RU" sz="3000" dirty="0" smtClean="0">
                <a:latin typeface="Times New Roman" pitchFamily="18" charset="0"/>
              </a:rPr>
              <a:t>На Южном Урале впервые обнаружен в 1978 г. на горе Большой </a:t>
            </a:r>
            <a:r>
              <a:rPr lang="ru-RU" sz="3000" dirty="0" err="1" smtClean="0">
                <a:latin typeface="Times New Roman" pitchFamily="18" charset="0"/>
              </a:rPr>
              <a:t>Иремель</a:t>
            </a:r>
            <a:r>
              <a:rPr lang="ru-RU" sz="3000" dirty="0" smtClean="0">
                <a:latin typeface="Times New Roman" pitchFamily="18" charset="0"/>
              </a:rPr>
              <a:t>. Популяция занимает площадь около 60 кв. км на высоте от 800 до 1200 м над уровнем моря и расположена в 500 км южнее ранее известной границы ареала вида. Ближайшие к </a:t>
            </a:r>
            <a:r>
              <a:rPr lang="ru-RU" sz="3000" dirty="0" err="1" smtClean="0">
                <a:latin typeface="Times New Roman" pitchFamily="18" charset="0"/>
              </a:rPr>
              <a:t>южноуральской</a:t>
            </a:r>
            <a:r>
              <a:rPr lang="ru-RU" sz="3000" dirty="0" smtClean="0">
                <a:latin typeface="Times New Roman" pitchFamily="18" charset="0"/>
              </a:rPr>
              <a:t> островной популяции места встречи лесного лемминга — хребет </a:t>
            </a:r>
            <a:r>
              <a:rPr lang="ru-RU" sz="3000" dirty="0" err="1" smtClean="0">
                <a:latin typeface="Times New Roman" pitchFamily="18" charset="0"/>
              </a:rPr>
              <a:t>Басеги</a:t>
            </a:r>
            <a:r>
              <a:rPr lang="ru-RU" sz="3000" dirty="0" smtClean="0">
                <a:latin typeface="Times New Roman" pitchFamily="18" charset="0"/>
              </a:rPr>
              <a:t>, </a:t>
            </a:r>
            <a:r>
              <a:rPr lang="ru-RU" sz="3000" dirty="0" err="1" smtClean="0">
                <a:latin typeface="Times New Roman" pitchFamily="18" charset="0"/>
              </a:rPr>
              <a:t>Оханский</a:t>
            </a:r>
            <a:r>
              <a:rPr lang="ru-RU" sz="3000" dirty="0" smtClean="0">
                <a:latin typeface="Times New Roman" pitchFamily="18" charset="0"/>
              </a:rPr>
              <a:t>, </a:t>
            </a:r>
            <a:r>
              <a:rPr lang="ru-RU" sz="3000" dirty="0" err="1" smtClean="0">
                <a:latin typeface="Times New Roman" pitchFamily="18" charset="0"/>
              </a:rPr>
              <a:t>Добрянский</a:t>
            </a:r>
            <a:r>
              <a:rPr lang="ru-RU" sz="3000" dirty="0" smtClean="0">
                <a:latin typeface="Times New Roman" pitchFamily="18" charset="0"/>
              </a:rPr>
              <a:t> и </a:t>
            </a:r>
            <a:r>
              <a:rPr lang="ru-RU" sz="3000" dirty="0" err="1" smtClean="0">
                <a:latin typeface="Times New Roman" pitchFamily="18" charset="0"/>
              </a:rPr>
              <a:t>Лысьвенский</a:t>
            </a:r>
            <a:r>
              <a:rPr lang="ru-RU" sz="3000" dirty="0" smtClean="0">
                <a:latin typeface="Times New Roman" pitchFamily="18" charset="0"/>
              </a:rPr>
              <a:t> р-ны Пермской области. </a:t>
            </a:r>
            <a:br>
              <a:rPr lang="ru-RU" sz="3000" dirty="0" smtClean="0">
                <a:latin typeface="Times New Roman" pitchFamily="18" charset="0"/>
              </a:rPr>
            </a:br>
            <a:r>
              <a:rPr lang="ru-RU" sz="3000" dirty="0" smtClean="0">
                <a:latin typeface="Times New Roman" pitchFamily="18" charset="0"/>
              </a:rPr>
              <a:t>   </a:t>
            </a:r>
            <a:r>
              <a:rPr lang="ru-RU" sz="3000" b="1" dirty="0" smtClean="0">
                <a:latin typeface="Times New Roman" pitchFamily="18" charset="0"/>
              </a:rPr>
              <a:t>Численность</a:t>
            </a:r>
            <a:r>
              <a:rPr lang="ru-RU" sz="3000" dirty="0" smtClean="0">
                <a:latin typeface="Times New Roman" pitchFamily="18" charset="0"/>
              </a:rPr>
              <a:t>. </a:t>
            </a:r>
            <a:r>
              <a:rPr lang="ru-RU" sz="3000" b="1" dirty="0" smtClean="0">
                <a:latin typeface="Times New Roman" pitchFamily="18" charset="0"/>
              </a:rPr>
              <a:t>Численность</a:t>
            </a:r>
            <a:r>
              <a:rPr lang="ru-RU" sz="3000" dirty="0" smtClean="0">
                <a:latin typeface="Times New Roman" pitchFamily="18" charset="0"/>
              </a:rPr>
              <a:t> вида на территории Челябинской области низка, ее значительных колебаний не наблюдается. </a:t>
            </a:r>
            <a:br>
              <a:rPr lang="ru-RU" sz="3000" dirty="0" smtClean="0">
                <a:latin typeface="Times New Roman" pitchFamily="18" charset="0"/>
              </a:rPr>
            </a:br>
            <a:r>
              <a:rPr lang="ru-RU" sz="3000" dirty="0" smtClean="0">
                <a:latin typeface="Times New Roman" pitchFamily="18" charset="0"/>
              </a:rPr>
              <a:t>   </a:t>
            </a:r>
            <a:br>
              <a:rPr lang="ru-RU" sz="3000" dirty="0" smtClean="0">
                <a:latin typeface="Times New Roman" pitchFamily="18" charset="0"/>
              </a:rPr>
            </a:br>
            <a:r>
              <a:rPr lang="ru-RU" sz="3000" dirty="0" smtClean="0">
                <a:latin typeface="Times New Roman" pitchFamily="18" charset="0"/>
              </a:rPr>
              <a:t>   </a:t>
            </a:r>
            <a:r>
              <a:rPr lang="ru-RU" sz="3000" b="1" dirty="0" smtClean="0">
                <a:latin typeface="Times New Roman" pitchFamily="18" charset="0"/>
              </a:rPr>
              <a:t>Биология</a:t>
            </a:r>
            <a:r>
              <a:rPr lang="ru-RU" sz="3000" dirty="0" smtClean="0">
                <a:latin typeface="Times New Roman" pitchFamily="18" charset="0"/>
              </a:rPr>
              <a:t>. На Южном Урале обитает преимущественно на заболоченных участках горной темнохвойной тайги на высоте 900—1000 м над уровнем моря. Реже поселяется в </a:t>
            </a:r>
            <a:r>
              <a:rPr lang="ru-RU" sz="3000" dirty="0" err="1" smtClean="0">
                <a:latin typeface="Times New Roman" pitchFamily="18" charset="0"/>
              </a:rPr>
              <a:t>подгольцовом</a:t>
            </a:r>
            <a:r>
              <a:rPr lang="ru-RU" sz="3000" dirty="0" smtClean="0">
                <a:latin typeface="Times New Roman" pitchFamily="18" charset="0"/>
              </a:rPr>
              <a:t> поясе (1200—1300 м над уровнем моря) и на границе </a:t>
            </a:r>
            <a:r>
              <a:rPr lang="ru-RU" sz="3000" dirty="0" err="1" smtClean="0">
                <a:latin typeface="Times New Roman" pitchFamily="18" charset="0"/>
              </a:rPr>
              <a:t>подгольцового</a:t>
            </a:r>
            <a:r>
              <a:rPr lang="ru-RU" sz="3000" dirty="0" smtClean="0">
                <a:latin typeface="Times New Roman" pitchFamily="18" charset="0"/>
              </a:rPr>
              <a:t> и горно-тундрового поясов. Основу питания составляют мхи (прежде всего </a:t>
            </a:r>
            <a:r>
              <a:rPr lang="ru-RU" sz="3000" i="1" dirty="0" err="1" smtClean="0">
                <a:latin typeface="Times New Roman" pitchFamily="18" charset="0"/>
              </a:rPr>
              <a:t>Hylocomium</a:t>
            </a:r>
            <a:r>
              <a:rPr lang="ru-RU" sz="3000" dirty="0" smtClean="0">
                <a:latin typeface="Times New Roman" pitchFamily="18" charset="0"/>
              </a:rPr>
              <a:t>, </a:t>
            </a:r>
            <a:r>
              <a:rPr lang="ru-RU" sz="3000" i="1" dirty="0" err="1" smtClean="0">
                <a:latin typeface="Times New Roman" pitchFamily="18" charset="0"/>
              </a:rPr>
              <a:t>Ptilium</a:t>
            </a:r>
            <a:r>
              <a:rPr lang="ru-RU" sz="3000" dirty="0" smtClean="0">
                <a:latin typeface="Times New Roman" pitchFamily="18" charset="0"/>
              </a:rPr>
              <a:t>, </a:t>
            </a:r>
            <a:r>
              <a:rPr lang="ru-RU" sz="3000" i="1" dirty="0" err="1" smtClean="0">
                <a:latin typeface="Times New Roman" pitchFamily="18" charset="0"/>
              </a:rPr>
              <a:t>Pleurozium</a:t>
            </a:r>
            <a:r>
              <a:rPr lang="ru-RU" sz="3000" dirty="0" smtClean="0">
                <a:latin typeface="Times New Roman" pitchFamily="18" charset="0"/>
              </a:rPr>
              <a:t>). Период размножения длится с конца апреля до начала августа. Приносит 2 помета в год. У прибылых самок в помете в среднем 4, у перезимовавших — 6 детенышей. Группировки леммингов меняют участок обитания 2—3 раза в течение лета, двигаясь вдоль долин горных рек, в основном вниз по склонам. </a:t>
            </a:r>
            <a:br>
              <a:rPr lang="ru-RU" sz="3000" dirty="0" smtClean="0">
                <a:latin typeface="Times New Roman" pitchFamily="18" charset="0"/>
              </a:rPr>
            </a:br>
            <a:r>
              <a:rPr lang="ru-RU" sz="3000" dirty="0" smtClean="0">
                <a:latin typeface="Times New Roman" pitchFamily="18" charset="0"/>
              </a:rPr>
              <a:t>   </a:t>
            </a:r>
            <a:br>
              <a:rPr lang="ru-RU" sz="3000" dirty="0" smtClean="0">
                <a:latin typeface="Times New Roman" pitchFamily="18" charset="0"/>
              </a:rPr>
            </a:br>
            <a:r>
              <a:rPr lang="ru-RU" sz="3000" dirty="0" smtClean="0">
                <a:latin typeface="Times New Roman" pitchFamily="18" charset="0"/>
              </a:rPr>
              <a:t>   </a:t>
            </a:r>
            <a:r>
              <a:rPr lang="ru-RU" sz="3000" b="1" dirty="0" smtClean="0">
                <a:latin typeface="Times New Roman" pitchFamily="18" charset="0"/>
              </a:rPr>
              <a:t>Лимитирующие факторы</a:t>
            </a:r>
            <a:r>
              <a:rPr lang="ru-RU" sz="3000" dirty="0" smtClean="0">
                <a:latin typeface="Times New Roman" pitchFamily="18" charset="0"/>
              </a:rPr>
              <a:t>. Ограниченность кормовой базы из-за низких темпов восстановления преобладающих в рационе лемминга мхов, наледи, морозы, весенние паводки. </a:t>
            </a:r>
            <a:br>
              <a:rPr lang="ru-RU" sz="3000" dirty="0" smtClean="0">
                <a:latin typeface="Times New Roman" pitchFamily="18" charset="0"/>
              </a:rPr>
            </a:br>
            <a:r>
              <a:rPr lang="ru-RU" sz="3000" dirty="0" smtClean="0">
                <a:latin typeface="Times New Roman" pitchFamily="18" charset="0"/>
              </a:rPr>
              <a:t>   </a:t>
            </a:r>
            <a:br>
              <a:rPr lang="ru-RU" sz="3000" dirty="0" smtClean="0">
                <a:latin typeface="Times New Roman" pitchFamily="18" charset="0"/>
              </a:rPr>
            </a:br>
            <a:r>
              <a:rPr lang="ru-RU" sz="3000" dirty="0" smtClean="0">
                <a:latin typeface="Times New Roman" pitchFamily="18" charset="0"/>
              </a:rPr>
              <a:t>   </a:t>
            </a:r>
            <a:r>
              <a:rPr lang="ru-RU" sz="3000" b="1" dirty="0" smtClean="0">
                <a:latin typeface="Times New Roman" pitchFamily="18" charset="0"/>
              </a:rPr>
              <a:t>Меры охраны</a:t>
            </a:r>
            <a:r>
              <a:rPr lang="ru-RU" sz="3000" dirty="0" smtClean="0">
                <a:latin typeface="Times New Roman" pitchFamily="18" charset="0"/>
              </a:rPr>
              <a:t>. Сохранение моховых болот и мшистых лесов. </a:t>
            </a:r>
            <a:endParaRPr lang="ru-RU" sz="3000" dirty="0"/>
          </a:p>
        </p:txBody>
      </p:sp>
      <p:pic>
        <p:nvPicPr>
          <p:cNvPr id="5" name="Picture 7" descr="Myopus schisticolor "/>
          <p:cNvPicPr>
            <a:picLocks noGrp="1" noChangeAspect="1" noChangeArrowheads="1"/>
          </p:cNvPicPr>
          <p:nvPr>
            <p:ph sz="half" idx="1"/>
          </p:nvPr>
        </p:nvPicPr>
        <p:blipFill>
          <a:blip r:embed="rId2" cstate="print"/>
          <a:srcRect/>
          <a:stretch>
            <a:fillRect/>
          </a:stretch>
        </p:blipFill>
        <p:spPr bwMode="auto">
          <a:xfrm rot="16200000">
            <a:off x="-593727" y="1373766"/>
            <a:ext cx="5976666" cy="38944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60648"/>
            <a:ext cx="4244280" cy="6408712"/>
          </a:xfrm>
        </p:spPr>
        <p:txBody>
          <a:bodyPr vert="vert270">
            <a:normAutofit fontScale="85000" lnSpcReduction="20000"/>
          </a:bodyPr>
          <a:lstStyle/>
          <a:p>
            <a:pPr algn="ctr">
              <a:buNone/>
            </a:pPr>
            <a:r>
              <a:rPr lang="ru-RU" b="1" dirty="0" smtClean="0">
                <a:solidFill>
                  <a:srgbClr val="E331C1"/>
                </a:solidFill>
                <a:effectLst>
                  <a:outerShdw blurRad="38100" dist="38100" dir="2700000" algn="tl">
                    <a:srgbClr val="000000"/>
                  </a:outerShdw>
                </a:effectLst>
                <a:latin typeface="Monotype Corsiva" pitchFamily="66" charset="0"/>
              </a:rPr>
              <a:t>ЕВРОПЕЙСКАЯ   НОРКА  </a:t>
            </a:r>
          </a:p>
          <a:p>
            <a:pPr algn="ctr">
              <a:buNone/>
            </a:pPr>
            <a:r>
              <a:rPr lang="ru-RU" sz="1400" dirty="0" smtClean="0">
                <a:latin typeface="Times New Roman" pitchFamily="18" charset="0"/>
              </a:rPr>
              <a:t/>
            </a:r>
            <a:br>
              <a:rPr lang="ru-RU" sz="1400" dirty="0" smtClean="0">
                <a:latin typeface="Times New Roman" pitchFamily="18" charset="0"/>
              </a:rPr>
            </a:br>
            <a:r>
              <a:rPr lang="ru-RU" sz="1400" dirty="0" smtClean="0">
                <a:latin typeface="Times New Roman" pitchFamily="18" charset="0"/>
              </a:rPr>
              <a:t>   В Челябинской области до середины XX в. норка заселяла всю </a:t>
            </a:r>
            <a:r>
              <a:rPr lang="ru-RU" sz="1400" dirty="0" err="1" smtClean="0">
                <a:latin typeface="Times New Roman" pitchFamily="18" charset="0"/>
              </a:rPr>
              <a:t>горно-лесную</a:t>
            </a:r>
            <a:r>
              <a:rPr lang="ru-RU" sz="1400" dirty="0" smtClean="0">
                <a:latin typeface="Times New Roman" pitchFamily="18" charset="0"/>
              </a:rPr>
              <a:t> зону и ряд соседних территорий (</a:t>
            </a:r>
            <a:r>
              <a:rPr lang="ru-RU" sz="1400" dirty="0" err="1" smtClean="0">
                <a:latin typeface="Times New Roman" pitchFamily="18" charset="0"/>
              </a:rPr>
              <a:t>Аргаяшский</a:t>
            </a:r>
            <a:r>
              <a:rPr lang="ru-RU" sz="1400" dirty="0" smtClean="0">
                <a:latin typeface="Times New Roman" pitchFamily="18" charset="0"/>
              </a:rPr>
              <a:t>, </a:t>
            </a:r>
            <a:r>
              <a:rPr lang="ru-RU" sz="1400" dirty="0" err="1" smtClean="0">
                <a:latin typeface="Times New Roman" pitchFamily="18" charset="0"/>
              </a:rPr>
              <a:t>Каслинский</a:t>
            </a:r>
            <a:r>
              <a:rPr lang="ru-RU" sz="1400" dirty="0" smtClean="0">
                <a:latin typeface="Times New Roman" pitchFamily="18" charset="0"/>
              </a:rPr>
              <a:t>, </a:t>
            </a:r>
            <a:r>
              <a:rPr lang="ru-RU" sz="1400" dirty="0" err="1" smtClean="0">
                <a:latin typeface="Times New Roman" pitchFamily="18" charset="0"/>
              </a:rPr>
              <a:t>Уйский</a:t>
            </a:r>
            <a:r>
              <a:rPr lang="ru-RU" sz="1400" dirty="0" smtClean="0">
                <a:latin typeface="Times New Roman" pitchFamily="18" charset="0"/>
              </a:rPr>
              <a:t> р-ны</a:t>
            </a:r>
            <a:r>
              <a:rPr lang="en-US" sz="1400" dirty="0" smtClean="0">
                <a:latin typeface="Times New Roman" pitchFamily="18" charset="0"/>
              </a:rPr>
              <a:t>)</a:t>
            </a:r>
            <a:r>
              <a:rPr lang="ru-RU" sz="1400" dirty="0" smtClean="0">
                <a:latin typeface="Times New Roman" pitchFamily="18" charset="0"/>
              </a:rPr>
              <a:t>. Единично отмечалась в </a:t>
            </a:r>
            <a:r>
              <a:rPr lang="ru-RU" sz="1400" dirty="0" err="1" smtClean="0">
                <a:latin typeface="Times New Roman" pitchFamily="18" charset="0"/>
              </a:rPr>
              <a:t>Ильменском</a:t>
            </a:r>
            <a:r>
              <a:rPr lang="ru-RU" sz="1400" dirty="0" smtClean="0">
                <a:latin typeface="Times New Roman" pitchFamily="18" charset="0"/>
              </a:rPr>
              <a:t> заповеднике. К началу 1990-х гг. сохранилась только на юго-западе </a:t>
            </a:r>
            <a:r>
              <a:rPr lang="ru-RU" sz="1400" dirty="0" err="1" smtClean="0">
                <a:latin typeface="Times New Roman" pitchFamily="18" charset="0"/>
              </a:rPr>
              <a:t>Нязепетровского</a:t>
            </a:r>
            <a:r>
              <a:rPr lang="ru-RU" sz="1400" dirty="0" smtClean="0">
                <a:latin typeface="Times New Roman" pitchFamily="18" charset="0"/>
              </a:rPr>
              <a:t> и северо-западе Кусинского р-на. </a:t>
            </a:r>
            <a:br>
              <a:rPr lang="ru-RU" sz="1400" dirty="0" smtClean="0">
                <a:latin typeface="Times New Roman" pitchFamily="18" charset="0"/>
              </a:rPr>
            </a:br>
            <a:r>
              <a:rPr lang="ru-RU" sz="1400" dirty="0" smtClean="0">
                <a:latin typeface="Times New Roman" pitchFamily="18" charset="0"/>
              </a:rPr>
              <a:t>   В настоящее время достоверно отмечена лишь на реках </a:t>
            </a:r>
            <a:r>
              <a:rPr lang="ru-RU" sz="1400" dirty="0" err="1" smtClean="0">
                <a:latin typeface="Times New Roman" pitchFamily="18" charset="0"/>
              </a:rPr>
              <a:t>Березяк</a:t>
            </a:r>
            <a:r>
              <a:rPr lang="ru-RU" sz="1400" dirty="0" smtClean="0">
                <a:latin typeface="Times New Roman" pitchFamily="18" charset="0"/>
              </a:rPr>
              <a:t> и Юрюзань (</a:t>
            </a:r>
            <a:r>
              <a:rPr lang="ru-RU" sz="1400" dirty="0" err="1" smtClean="0">
                <a:latin typeface="Times New Roman" pitchFamily="18" charset="0"/>
              </a:rPr>
              <a:t>Саткинский</a:t>
            </a:r>
            <a:r>
              <a:rPr lang="ru-RU" sz="1400" dirty="0" smtClean="0">
                <a:latin typeface="Times New Roman" pitchFamily="18" charset="0"/>
              </a:rPr>
              <a:t> и </a:t>
            </a:r>
            <a:r>
              <a:rPr lang="ru-RU" sz="1400" dirty="0" err="1" smtClean="0">
                <a:latin typeface="Times New Roman" pitchFamily="18" charset="0"/>
              </a:rPr>
              <a:t>Катав-Ивановский</a:t>
            </a:r>
            <a:r>
              <a:rPr lang="ru-RU" sz="1400" dirty="0" smtClean="0">
                <a:latin typeface="Times New Roman" pitchFamily="18" charset="0"/>
              </a:rPr>
              <a:t> р-ны).   </a:t>
            </a:r>
            <a:r>
              <a:rPr lang="ru-RU" sz="1400" b="1" dirty="0" smtClean="0">
                <a:latin typeface="Times New Roman" pitchFamily="18" charset="0"/>
              </a:rPr>
              <a:t/>
            </a:r>
            <a:br>
              <a:rPr lang="ru-RU" sz="1400" b="1" dirty="0" smtClean="0">
                <a:latin typeface="Times New Roman" pitchFamily="18" charset="0"/>
              </a:rPr>
            </a:br>
            <a:r>
              <a:rPr lang="ru-RU" sz="1400" b="1" dirty="0" smtClean="0">
                <a:latin typeface="Times New Roman" pitchFamily="18" charset="0"/>
              </a:rPr>
              <a:t>   Численность</a:t>
            </a:r>
            <a:r>
              <a:rPr lang="ru-RU" sz="1400" dirty="0" smtClean="0">
                <a:latin typeface="Times New Roman" pitchFamily="18" charset="0"/>
              </a:rPr>
              <a:t>. Численность европейской норки на Урале начала снижаться в 30-х гг. ХХ в., ранее периода массового расселения американской норки. Значительное сокращение численности вида в Челябинской области, судя по динамике заготовок, произошло в 50-х гг. (в 1950 г. было добыто 643 особи, в 1960 г. — 100 особей). Современная численность европейской норки в области неизвестна.    </a:t>
            </a:r>
            <a:br>
              <a:rPr lang="ru-RU" sz="1400" dirty="0" smtClean="0">
                <a:latin typeface="Times New Roman" pitchFamily="18" charset="0"/>
              </a:rPr>
            </a:br>
            <a:r>
              <a:rPr lang="ru-RU" sz="1400" dirty="0" smtClean="0">
                <a:latin typeface="Times New Roman" pitchFamily="18" charset="0"/>
              </a:rPr>
              <a:t>   </a:t>
            </a:r>
            <a:r>
              <a:rPr lang="ru-RU" sz="1400" b="1" dirty="0" smtClean="0">
                <a:latin typeface="Times New Roman" pitchFamily="18" charset="0"/>
              </a:rPr>
              <a:t>Биология</a:t>
            </a:r>
            <a:r>
              <a:rPr lang="ru-RU" sz="1400" dirty="0" smtClean="0">
                <a:latin typeface="Times New Roman" pitchFamily="18" charset="0"/>
              </a:rPr>
              <a:t> . Околоводный хищник. Места обитания — небольшие лесные реки с захламленными и подмытыми берегами, дельты рек с многочисленными протоками, озера с обильной растительностью. В зимний период предпочитает реки с наличием незамерзающих участков, </a:t>
            </a:r>
            <a:r>
              <a:rPr lang="ru-RU" sz="1400" dirty="0" err="1" smtClean="0">
                <a:latin typeface="Times New Roman" pitchFamily="18" charset="0"/>
              </a:rPr>
              <a:t>пустоледиц</a:t>
            </a:r>
            <a:r>
              <a:rPr lang="ru-RU" sz="1400" dirty="0" smtClean="0">
                <a:latin typeface="Times New Roman" pitchFamily="18" charset="0"/>
              </a:rPr>
              <a:t>. Нора простая, с одним выходом. Иногда занимает норы водяных крыс. В период выкармливания молодых семья меняет нору несколько раз. Основным кормом служат мелкая рыба, лягушки, водяные крысы и другие грызуны, раки, моллюски и т. д. Гон проходит в апреле—мае. Беременность длится 40—45 дней. В помете от 3 до 7, обычно 3—4 детеныша.    </a:t>
            </a:r>
            <a:br>
              <a:rPr lang="ru-RU" sz="1400" dirty="0" smtClean="0">
                <a:latin typeface="Times New Roman" pitchFamily="18" charset="0"/>
              </a:rPr>
            </a:br>
            <a:r>
              <a:rPr lang="ru-RU" sz="1400" dirty="0" smtClean="0">
                <a:latin typeface="Times New Roman" pitchFamily="18" charset="0"/>
              </a:rPr>
              <a:t>   </a:t>
            </a:r>
            <a:r>
              <a:rPr lang="ru-RU" sz="1400" b="1" dirty="0" smtClean="0">
                <a:latin typeface="Times New Roman" pitchFamily="18" charset="0"/>
              </a:rPr>
              <a:t>Лимитирующие факторы</a:t>
            </a:r>
            <a:r>
              <a:rPr lang="ru-RU" sz="1400" dirty="0" smtClean="0">
                <a:latin typeface="Times New Roman" pitchFamily="18" charset="0"/>
              </a:rPr>
              <a:t>. Антропогенная трансформация местообитаний, чрезмерный промысел, вытеснение американской норкой. </a:t>
            </a:r>
            <a:br>
              <a:rPr lang="ru-RU" sz="1400" dirty="0" smtClean="0">
                <a:latin typeface="Times New Roman" pitchFamily="18" charset="0"/>
              </a:rPr>
            </a:br>
            <a:r>
              <a:rPr lang="ru-RU" sz="1400" dirty="0" smtClean="0">
                <a:latin typeface="Times New Roman" pitchFamily="18" charset="0"/>
              </a:rPr>
              <a:t>      </a:t>
            </a:r>
            <a:r>
              <a:rPr lang="ru-RU" sz="1400" b="1" dirty="0" smtClean="0">
                <a:latin typeface="Times New Roman" pitchFamily="18" charset="0"/>
              </a:rPr>
              <a:t>Меры охраны</a:t>
            </a:r>
            <a:r>
              <a:rPr lang="ru-RU" sz="1400" dirty="0" smtClean="0">
                <a:latin typeface="Times New Roman" pitchFamily="18" charset="0"/>
              </a:rPr>
              <a:t>. Охраняется в национальном парке «</a:t>
            </a:r>
            <a:r>
              <a:rPr lang="ru-RU" sz="1400" dirty="0" err="1" smtClean="0">
                <a:latin typeface="Times New Roman" pitchFamily="18" charset="0"/>
              </a:rPr>
              <a:t>Зюраткуль</a:t>
            </a:r>
            <a:r>
              <a:rPr lang="ru-RU" sz="1400" dirty="0" smtClean="0">
                <a:latin typeface="Times New Roman" pitchFamily="18" charset="0"/>
              </a:rPr>
              <a:t>» (на р. </a:t>
            </a:r>
            <a:r>
              <a:rPr lang="ru-RU" sz="1400" dirty="0" err="1" smtClean="0">
                <a:latin typeface="Times New Roman" pitchFamily="18" charset="0"/>
              </a:rPr>
              <a:t>Березяк</a:t>
            </a:r>
            <a:r>
              <a:rPr lang="ru-RU" sz="1400" dirty="0" smtClean="0">
                <a:latin typeface="Times New Roman" pitchFamily="18" charset="0"/>
              </a:rPr>
              <a:t>). Необходимы запрет добычи, обследование местообитаний, где предположительно сохранился этот вид. </a:t>
            </a:r>
            <a:endParaRPr lang="ru-RU" sz="1200" dirty="0"/>
          </a:p>
        </p:txBody>
      </p:sp>
      <p:pic>
        <p:nvPicPr>
          <p:cNvPr id="5" name="Picture 7" descr="Mustela lutreola "/>
          <p:cNvPicPr>
            <a:picLocks noGrp="1" noChangeAspect="1" noChangeArrowheads="1"/>
          </p:cNvPicPr>
          <p:nvPr>
            <p:ph sz="half" idx="1"/>
          </p:nvPr>
        </p:nvPicPr>
        <p:blipFill>
          <a:blip r:embed="rId2" cstate="print"/>
          <a:srcRect/>
          <a:stretch>
            <a:fillRect/>
          </a:stretch>
        </p:blipFill>
        <p:spPr bwMode="auto">
          <a:xfrm rot="16200000">
            <a:off x="-567558" y="1681248"/>
            <a:ext cx="6141621" cy="37054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4008" y="188640"/>
            <a:ext cx="4110608" cy="6408712"/>
          </a:xfrm>
        </p:spPr>
        <p:txBody>
          <a:bodyPr vert="vert270">
            <a:normAutofit fontScale="25000" lnSpcReduction="20000"/>
          </a:bodyPr>
          <a:lstStyle/>
          <a:p>
            <a:pPr algn="ctr">
              <a:buNone/>
            </a:pPr>
            <a:r>
              <a:rPr lang="ru-RU" sz="8600" b="1" dirty="0" smtClean="0">
                <a:solidFill>
                  <a:srgbClr val="E331C1"/>
                </a:solidFill>
                <a:effectLst>
                  <a:outerShdw blurRad="38100" dist="38100" dir="2700000" algn="tl">
                    <a:srgbClr val="000000"/>
                  </a:outerShdw>
                </a:effectLst>
                <a:latin typeface="Monotype Corsiva" pitchFamily="66" charset="0"/>
              </a:rPr>
              <a:t>РЕЧНАЯ </a:t>
            </a:r>
            <a:r>
              <a:rPr lang="ru-RU" sz="8600" b="1" dirty="0" smtClean="0">
                <a:solidFill>
                  <a:srgbClr val="E331C1"/>
                </a:solidFill>
                <a:effectLst>
                  <a:outerShdw blurRad="38100" dist="38100" dir="2700000" algn="tl">
                    <a:srgbClr val="000000"/>
                  </a:outerShdw>
                </a:effectLst>
                <a:latin typeface="Monotype Corsiva" pitchFamily="66" charset="0"/>
              </a:rPr>
              <a:t>  ВЫДРА</a:t>
            </a:r>
            <a:r>
              <a:rPr lang="ru-RU" sz="8600" dirty="0" smtClean="0">
                <a:solidFill>
                  <a:srgbClr val="E331C1"/>
                </a:solidFill>
                <a:effectLst>
                  <a:outerShdw blurRad="38100" dist="38100" dir="2700000" algn="tl">
                    <a:srgbClr val="000000"/>
                  </a:outerShdw>
                </a:effectLst>
                <a:latin typeface="Monotype Corsiva" pitchFamily="66" charset="0"/>
              </a:rPr>
              <a:t> </a:t>
            </a:r>
          </a:p>
          <a:p>
            <a:pPr>
              <a:buNone/>
            </a:pPr>
            <a:r>
              <a:rPr lang="ru-RU" sz="4800" b="1" dirty="0" smtClean="0">
                <a:latin typeface="Times New Roman" pitchFamily="18" charset="0"/>
              </a:rPr>
              <a:t>        Распространение</a:t>
            </a:r>
            <a:r>
              <a:rPr lang="ru-RU" sz="4800" dirty="0" smtClean="0">
                <a:latin typeface="Times New Roman" pitchFamily="18" charset="0"/>
              </a:rPr>
              <a:t>. Европа (кроме Крымского п-ова), Азия (кроме Аравийского п-ова и районов Крайнего Севера),Северная Африка. На Урале встречается от тундр п-ова Ямал (70° с. </a:t>
            </a:r>
            <a:r>
              <a:rPr lang="ru-RU" sz="4800" dirty="0" err="1" smtClean="0">
                <a:latin typeface="Times New Roman" pitchFamily="18" charset="0"/>
              </a:rPr>
              <a:t>ш</a:t>
            </a:r>
            <a:r>
              <a:rPr lang="ru-RU" sz="4800" dirty="0" smtClean="0">
                <a:latin typeface="Times New Roman" pitchFamily="18" charset="0"/>
              </a:rPr>
              <a:t>.) до Южного Урала включительно, по долине р. Урал до </a:t>
            </a:r>
            <a:r>
              <a:rPr lang="ru-RU" sz="4800" dirty="0" smtClean="0">
                <a:latin typeface="Times New Roman" pitchFamily="18" charset="0"/>
              </a:rPr>
              <a:t>устья. </a:t>
            </a:r>
            <a:br>
              <a:rPr lang="ru-RU" sz="4800" dirty="0" smtClean="0">
                <a:latin typeface="Times New Roman" pitchFamily="18" charset="0"/>
              </a:rPr>
            </a:br>
            <a:r>
              <a:rPr lang="ru-RU" sz="4800" dirty="0" smtClean="0">
                <a:latin typeface="Times New Roman" pitchFamily="18" charset="0"/>
              </a:rPr>
              <a:t>  В </a:t>
            </a:r>
            <a:r>
              <a:rPr lang="ru-RU" sz="4800" dirty="0" smtClean="0">
                <a:latin typeface="Times New Roman" pitchFamily="18" charset="0"/>
              </a:rPr>
              <a:t>настоящее время выдра постоянно обитает в северо-западной части Челябинской области: бассейны рек Верхняя и Нижняя </a:t>
            </a:r>
            <a:r>
              <a:rPr lang="ru-RU" sz="4800" dirty="0" err="1" smtClean="0">
                <a:latin typeface="Times New Roman" pitchFamily="18" charset="0"/>
              </a:rPr>
              <a:t>Бианка</a:t>
            </a:r>
            <a:r>
              <a:rPr lang="ru-RU" sz="4800" dirty="0" smtClean="0">
                <a:latin typeface="Times New Roman" pitchFamily="18" charset="0"/>
              </a:rPr>
              <a:t> (</a:t>
            </a:r>
            <a:r>
              <a:rPr lang="ru-RU" sz="4800" dirty="0" err="1" smtClean="0">
                <a:latin typeface="Times New Roman" pitchFamily="18" charset="0"/>
              </a:rPr>
              <a:t>Ашинский</a:t>
            </a:r>
            <a:r>
              <a:rPr lang="ru-RU" sz="4800" dirty="0" smtClean="0">
                <a:latin typeface="Times New Roman" pitchFamily="18" charset="0"/>
              </a:rPr>
              <a:t> р-н), Ай, </a:t>
            </a:r>
            <a:r>
              <a:rPr lang="ru-RU" sz="4800" dirty="0" err="1" smtClean="0">
                <a:latin typeface="Times New Roman" pitchFamily="18" charset="0"/>
              </a:rPr>
              <a:t>Сула</a:t>
            </a:r>
            <a:r>
              <a:rPr lang="ru-RU" sz="4800" dirty="0" smtClean="0">
                <a:latin typeface="Times New Roman" pitchFamily="18" charset="0"/>
              </a:rPr>
              <a:t>, </a:t>
            </a:r>
            <a:r>
              <a:rPr lang="ru-RU" sz="4800" dirty="0" err="1" smtClean="0">
                <a:latin typeface="Times New Roman" pitchFamily="18" charset="0"/>
              </a:rPr>
              <a:t>Нязя</a:t>
            </a:r>
            <a:r>
              <a:rPr lang="ru-RU" sz="4800" dirty="0" smtClean="0">
                <a:latin typeface="Times New Roman" pitchFamily="18" charset="0"/>
              </a:rPr>
              <a:t> и Уфа. </a:t>
            </a:r>
            <a:br>
              <a:rPr lang="ru-RU" sz="4800" dirty="0" smtClean="0">
                <a:latin typeface="Times New Roman" pitchFamily="18" charset="0"/>
              </a:rPr>
            </a:br>
            <a:r>
              <a:rPr lang="ru-RU" sz="4800" b="1" dirty="0" smtClean="0">
                <a:latin typeface="Times New Roman" pitchFamily="18" charset="0"/>
              </a:rPr>
              <a:t>Численность</a:t>
            </a:r>
            <a:r>
              <a:rPr lang="ru-RU" sz="4800" dirty="0" smtClean="0">
                <a:latin typeface="Times New Roman" pitchFamily="18" charset="0"/>
              </a:rPr>
              <a:t>. Всегда была низкой. Во второй половине XIX в. малочисленная популяция речной выдры обитала по р. </a:t>
            </a:r>
            <a:r>
              <a:rPr lang="ru-RU" sz="4800" dirty="0" err="1" smtClean="0">
                <a:latin typeface="Times New Roman" pitchFamily="18" charset="0"/>
              </a:rPr>
              <a:t>Нязя</a:t>
            </a:r>
            <a:r>
              <a:rPr lang="ru-RU" sz="4800" dirty="0" smtClean="0">
                <a:latin typeface="Times New Roman" pitchFamily="18" charset="0"/>
              </a:rPr>
              <a:t>. В 1980—1988 гг. в области насчитывалось от 30 до 90 выдр, наибольшая численность вида отмечалась в бассейнах рек </a:t>
            </a:r>
            <a:r>
              <a:rPr lang="ru-RU" sz="4800" dirty="0" err="1" smtClean="0">
                <a:latin typeface="Times New Roman" pitchFamily="18" charset="0"/>
              </a:rPr>
              <a:t>Нязя</a:t>
            </a:r>
            <a:r>
              <a:rPr lang="ru-RU" sz="4800" dirty="0" smtClean="0">
                <a:latin typeface="Times New Roman" pitchFamily="18" charset="0"/>
              </a:rPr>
              <a:t> и Уфа. Современная численность вида в области неизвестна. </a:t>
            </a:r>
            <a:br>
              <a:rPr lang="ru-RU" sz="4800" dirty="0" smtClean="0">
                <a:latin typeface="Times New Roman" pitchFamily="18" charset="0"/>
              </a:rPr>
            </a:br>
            <a:r>
              <a:rPr lang="ru-RU" sz="4800" dirty="0" smtClean="0">
                <a:latin typeface="Times New Roman" pitchFamily="18" charset="0"/>
              </a:rPr>
              <a:t>   </a:t>
            </a:r>
            <a:r>
              <a:rPr lang="ru-RU" sz="4800" b="1" dirty="0" smtClean="0">
                <a:latin typeface="Times New Roman" pitchFamily="18" charset="0"/>
              </a:rPr>
              <a:t>Биология</a:t>
            </a:r>
            <a:r>
              <a:rPr lang="ru-RU" sz="4800" dirty="0" smtClean="0">
                <a:latin typeface="Times New Roman" pitchFamily="18" charset="0"/>
              </a:rPr>
              <a:t>. Околоводный хищник. Заселяет богатые рыбой водоемы. Предпочитает реки с прозрачной водой и быстрым течением, наличием полыней, тепляков, </a:t>
            </a:r>
            <a:r>
              <a:rPr lang="ru-RU" sz="4800" dirty="0" err="1" smtClean="0">
                <a:latin typeface="Times New Roman" pitchFamily="18" charset="0"/>
              </a:rPr>
              <a:t>пустоледиц</a:t>
            </a:r>
            <a:r>
              <a:rPr lang="ru-RU" sz="4800" dirty="0" smtClean="0">
                <a:latin typeface="Times New Roman" pitchFamily="18" charset="0"/>
              </a:rPr>
              <a:t>. При отсутствии преследования хорошо уживается в условиях антропогенного ландшафта. Нору устраивает в непосредственной близости от водоема или использует норы бобра, ондатры, расщелины скал, ниши под корнями упавших деревьев. При богатой кормовой базе может жить оседло на протяжении нескольких лет. При снижении запасов кормов совершает кочевки в места с лучшими условиями. Образ жизни скрытный, преимущественно сумеречный. Питается исключительно кормами животного происхождения: рыбой, лягушками, речными раками, реже мелкими млекопитающими, насекомыми, птицами. Четкий брачный период отсутствует, репродуктивного возраста достигает после 2 лет. Продолжительность беременности 63—74 суток. В помете от 1 до 4, обычно 2—3 детеныша. Естественных врагов и конкурентов у выдры практически нет. </a:t>
            </a:r>
            <a:br>
              <a:rPr lang="ru-RU" sz="4800" dirty="0" smtClean="0">
                <a:latin typeface="Times New Roman" pitchFamily="18" charset="0"/>
              </a:rPr>
            </a:br>
            <a:r>
              <a:rPr lang="ru-RU" sz="4800" dirty="0" smtClean="0">
                <a:latin typeface="Times New Roman" pitchFamily="18" charset="0"/>
              </a:rPr>
              <a:t> Л</a:t>
            </a:r>
            <a:r>
              <a:rPr lang="ru-RU" sz="4800" b="1" dirty="0" smtClean="0">
                <a:latin typeface="Times New Roman" pitchFamily="18" charset="0"/>
              </a:rPr>
              <a:t>имитирующие </a:t>
            </a:r>
            <a:r>
              <a:rPr lang="ru-RU" sz="4800" b="1" dirty="0" smtClean="0">
                <a:latin typeface="Times New Roman" pitchFamily="18" charset="0"/>
              </a:rPr>
              <a:t>факторы</a:t>
            </a:r>
            <a:r>
              <a:rPr lang="ru-RU" sz="4800" dirty="0" smtClean="0">
                <a:latin typeface="Times New Roman" pitchFamily="18" charset="0"/>
              </a:rPr>
              <a:t>. Чрезмерный промысел, отсутствие пригодных водоемов и достаточной кормовой базы, вырубка лесов и как следствие снижение уровня воды летом и промерзание водоемов зимой, техногенное загрязнение рек. </a:t>
            </a:r>
            <a:br>
              <a:rPr lang="ru-RU" sz="4800" dirty="0" smtClean="0">
                <a:latin typeface="Times New Roman" pitchFamily="18" charset="0"/>
              </a:rPr>
            </a:br>
            <a:r>
              <a:rPr lang="ru-RU" sz="4800" dirty="0" smtClean="0">
                <a:latin typeface="Times New Roman" pitchFamily="18" charset="0"/>
              </a:rPr>
              <a:t>  </a:t>
            </a:r>
            <a:r>
              <a:rPr lang="ru-RU" sz="4800" b="1" dirty="0" smtClean="0">
                <a:latin typeface="Times New Roman" pitchFamily="18" charset="0"/>
              </a:rPr>
              <a:t>Меры </a:t>
            </a:r>
            <a:r>
              <a:rPr lang="ru-RU" sz="4800" b="1" dirty="0" smtClean="0">
                <a:latin typeface="Times New Roman" pitchFamily="18" charset="0"/>
              </a:rPr>
              <a:t>охраны</a:t>
            </a:r>
            <a:r>
              <a:rPr lang="ru-RU" sz="4800" dirty="0" smtClean="0">
                <a:latin typeface="Times New Roman" pitchFamily="18" charset="0"/>
              </a:rPr>
              <a:t>. Необходимы запрет промысла, исследование особенностей биологии речной выдры на Южном Урале. </a:t>
            </a:r>
          </a:p>
          <a:p>
            <a:pPr>
              <a:buNone/>
            </a:pPr>
            <a:endParaRPr lang="ru-RU" sz="4800" dirty="0" smtClean="0">
              <a:solidFill>
                <a:srgbClr val="E331C1"/>
              </a:solidFill>
              <a:effectLst>
                <a:outerShdw blurRad="38100" dist="38100" dir="2700000" algn="tl">
                  <a:srgbClr val="000000"/>
                </a:outerShdw>
              </a:effectLst>
              <a:latin typeface="Monotype Corsiva" pitchFamily="66" charset="0"/>
            </a:endParaRPr>
          </a:p>
          <a:p>
            <a:pPr>
              <a:buNone/>
            </a:pPr>
            <a:endParaRPr lang="ru-RU" sz="3200" dirty="0" smtClean="0">
              <a:solidFill>
                <a:srgbClr val="E331C1"/>
              </a:solidFill>
              <a:effectLst>
                <a:outerShdw blurRad="38100" dist="38100" dir="2700000" algn="tl">
                  <a:srgbClr val="000000"/>
                </a:outerShdw>
              </a:effectLst>
              <a:latin typeface="Monotype Corsiva" pitchFamily="66" charset="0"/>
            </a:endParaRPr>
          </a:p>
          <a:p>
            <a:pPr algn="ctr">
              <a:buNone/>
            </a:pPr>
            <a:r>
              <a:rPr lang="ru-RU" sz="4000" dirty="0" smtClean="0">
                <a:solidFill>
                  <a:srgbClr val="E331C1"/>
                </a:solidFill>
                <a:effectLst>
                  <a:outerShdw blurRad="38100" dist="38100" dir="2700000" algn="tl">
                    <a:srgbClr val="000000"/>
                  </a:outerShdw>
                </a:effectLst>
                <a:latin typeface="Monotype Corsiva" pitchFamily="66" charset="0"/>
              </a:rPr>
              <a:t/>
            </a:r>
            <a:br>
              <a:rPr lang="ru-RU" sz="4000" dirty="0" smtClean="0">
                <a:solidFill>
                  <a:srgbClr val="E331C1"/>
                </a:solidFill>
                <a:effectLst>
                  <a:outerShdw blurRad="38100" dist="38100" dir="2700000" algn="tl">
                    <a:srgbClr val="000000"/>
                  </a:outerShdw>
                </a:effectLst>
                <a:latin typeface="Monotype Corsiva" pitchFamily="66" charset="0"/>
              </a:rPr>
            </a:br>
            <a:endParaRPr lang="ru-RU" sz="4000" dirty="0"/>
          </a:p>
        </p:txBody>
      </p:sp>
      <p:pic>
        <p:nvPicPr>
          <p:cNvPr id="5" name="Picture 7" descr="Lutra lutra"/>
          <p:cNvPicPr>
            <a:picLocks noGrp="1" noChangeAspect="1" noChangeArrowheads="1"/>
          </p:cNvPicPr>
          <p:nvPr>
            <p:ph sz="half" idx="1"/>
          </p:nvPr>
        </p:nvPicPr>
        <p:blipFill>
          <a:blip r:embed="rId2" cstate="print"/>
          <a:srcRect/>
          <a:stretch>
            <a:fillRect/>
          </a:stretch>
        </p:blipFill>
        <p:spPr bwMode="auto">
          <a:xfrm>
            <a:off x="395536" y="375708"/>
            <a:ext cx="3967301" cy="5717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116632"/>
            <a:ext cx="4316288" cy="6480720"/>
          </a:xfrm>
        </p:spPr>
        <p:txBody>
          <a:bodyPr vert="vert270">
            <a:normAutofit fontScale="32500" lnSpcReduction="20000"/>
          </a:bodyPr>
          <a:lstStyle/>
          <a:p>
            <a:pPr algn="ctr">
              <a:buNone/>
            </a:pPr>
            <a:r>
              <a:rPr lang="ru-RU" sz="7400" b="1" dirty="0" smtClean="0">
                <a:solidFill>
                  <a:srgbClr val="2B811D"/>
                </a:solidFill>
                <a:effectLst>
                  <a:outerShdw blurRad="38100" dist="38100" dir="2700000" algn="tl">
                    <a:srgbClr val="000000"/>
                  </a:outerShdw>
                </a:effectLst>
                <a:latin typeface="Monotype Corsiva" pitchFamily="66" charset="0"/>
              </a:rPr>
              <a:t>СИБИРСКИЙ </a:t>
            </a:r>
            <a:r>
              <a:rPr lang="ru-RU" sz="7400" b="1" dirty="0" smtClean="0">
                <a:solidFill>
                  <a:srgbClr val="2B811D"/>
                </a:solidFill>
                <a:effectLst>
                  <a:outerShdw blurRad="38100" dist="38100" dir="2700000" algn="tl">
                    <a:srgbClr val="000000"/>
                  </a:outerShdw>
                </a:effectLst>
                <a:latin typeface="Monotype Corsiva" pitchFamily="66" charset="0"/>
              </a:rPr>
              <a:t>  УГЛОЗУБ </a:t>
            </a:r>
          </a:p>
          <a:p>
            <a:pPr algn="ctr">
              <a:buNone/>
            </a:pPr>
            <a:r>
              <a:rPr lang="ru-RU" sz="1300" dirty="0" smtClean="0">
                <a:latin typeface="Times New Roman" pitchFamily="18" charset="0"/>
              </a:rPr>
              <a:t/>
            </a:r>
            <a:br>
              <a:rPr lang="ru-RU" sz="1300" dirty="0" smtClean="0">
                <a:latin typeface="Times New Roman" pitchFamily="18" charset="0"/>
              </a:rPr>
            </a:br>
            <a:r>
              <a:rPr lang="ru-RU" sz="1300" dirty="0" smtClean="0">
                <a:latin typeface="Times New Roman" pitchFamily="18" charset="0"/>
              </a:rPr>
              <a:t> </a:t>
            </a:r>
            <a:r>
              <a:rPr lang="ru-RU" sz="3400" dirty="0" smtClean="0">
                <a:latin typeface="Times New Roman" pitchFamily="18" charset="0"/>
              </a:rPr>
              <a:t> По территории Челябинской области проходит южная граница ареала вида. Спорадически встречается в северной и центральной частях области, включая урбанизированные районы.</a:t>
            </a:r>
            <a:br>
              <a:rPr lang="ru-RU" sz="3400" dirty="0" smtClean="0">
                <a:latin typeface="Times New Roman" pitchFamily="18" charset="0"/>
              </a:rPr>
            </a:br>
            <a:r>
              <a:rPr lang="ru-RU" sz="3400" b="1" dirty="0" smtClean="0">
                <a:latin typeface="Times New Roman" pitchFamily="18" charset="0"/>
              </a:rPr>
              <a:t>  Численность.</a:t>
            </a:r>
            <a:r>
              <a:rPr lang="ru-RU" sz="3400" dirty="0" smtClean="0">
                <a:latin typeface="Times New Roman" pitchFamily="18" charset="0"/>
              </a:rPr>
              <a:t> При благоприятных условиях численность </a:t>
            </a:r>
            <a:r>
              <a:rPr lang="ru-RU" sz="3400" dirty="0" err="1" smtClean="0">
                <a:latin typeface="Times New Roman" pitchFamily="18" charset="0"/>
              </a:rPr>
              <a:t>углозуба</a:t>
            </a:r>
            <a:r>
              <a:rPr lang="ru-RU" sz="3400" dirty="0" smtClean="0">
                <a:latin typeface="Times New Roman" pitchFamily="18" charset="0"/>
              </a:rPr>
              <a:t> в различных частях ареала составляет более 5 % от общего числа амфибий. В некоторых затопленных гранитных карьерах Челябинского городского бора в мае 1982 г. было отмечено от 2 до 5 особей на 1 кв. м прибрежной части. Обнаружен во многих водоемах г. Челябинска.</a:t>
            </a:r>
            <a:br>
              <a:rPr lang="ru-RU" sz="3400" dirty="0" smtClean="0">
                <a:latin typeface="Times New Roman" pitchFamily="18" charset="0"/>
              </a:rPr>
            </a:br>
            <a:r>
              <a:rPr lang="ru-RU" sz="3400" dirty="0" smtClean="0">
                <a:latin typeface="Times New Roman" pitchFamily="18" charset="0"/>
              </a:rPr>
              <a:t>  </a:t>
            </a:r>
            <a:r>
              <a:rPr lang="ru-RU" sz="3400" b="1" dirty="0" smtClean="0">
                <a:latin typeface="Times New Roman" pitchFamily="18" charset="0"/>
              </a:rPr>
              <a:t>Биология. </a:t>
            </a:r>
            <a:r>
              <a:rPr lang="ru-RU" sz="3400" dirty="0" smtClean="0">
                <a:latin typeface="Times New Roman" pitchFamily="18" charset="0"/>
              </a:rPr>
              <a:t>Обитает в таежных лесах и островных борах в лесостепи. Ведет наземный ночной образ жизни (дневная активность отмечена исключительно в период размножения). Днем скрывается в подстилке, под валежником, во мху. В Красноармейском р-не </a:t>
            </a:r>
            <a:r>
              <a:rPr lang="ru-RU" sz="3400" dirty="0" err="1" smtClean="0">
                <a:latin typeface="Times New Roman" pitchFamily="18" charset="0"/>
              </a:rPr>
              <a:t>углозуб</a:t>
            </a:r>
            <a:r>
              <a:rPr lang="ru-RU" sz="3400" dirty="0" smtClean="0">
                <a:latin typeface="Times New Roman" pitchFamily="18" charset="0"/>
              </a:rPr>
              <a:t> обнаружен на большом расстоянии от хвойных лесов — в водоемах вблизи березовых колков. Для размножения выбирает небольшие затененные и чистые лесные водоемы, больших рек и озер избегает. В период размножения, который наступает в апреле — мае и продолжается в большинстве случаев не более недели, устраивает брачные игры. Средняя плодовитость — 150—160 яиц. Икра и личинки </a:t>
            </a:r>
            <a:r>
              <a:rPr lang="ru-RU" sz="3400" dirty="0" err="1" smtClean="0">
                <a:latin typeface="Times New Roman" pitchFamily="18" charset="0"/>
              </a:rPr>
              <a:t>углозуба</a:t>
            </a:r>
            <a:r>
              <a:rPr lang="ru-RU" sz="3400" dirty="0" smtClean="0">
                <a:latin typeface="Times New Roman" pitchFamily="18" charset="0"/>
              </a:rPr>
              <a:t> крайне чувствительны к загрязнению воды. Число мест, пригодных для размножения вида, на территории области весьма невелико, в настоящее время оно продолжает сокращаться. Выход молодых особей на сушу происходит в конце июля — начале августа. Наиболее морозоустойчивый вид амфибий. В водоемы приходит во время вскрытия льда, сохраняет активность при температуре воздуха от 1 до 20 °С. Плохо переносит высокие температуры: при прогревании воды выше 28 °С личинки </a:t>
            </a:r>
            <a:r>
              <a:rPr lang="ru-RU" sz="3400" dirty="0" err="1" smtClean="0">
                <a:latin typeface="Times New Roman" pitchFamily="18" charset="0"/>
              </a:rPr>
              <a:t>углозуба</a:t>
            </a:r>
            <a:r>
              <a:rPr lang="ru-RU" sz="3400" dirty="0" smtClean="0">
                <a:latin typeface="Times New Roman" pitchFamily="18" charset="0"/>
              </a:rPr>
              <a:t> погибают, а взрослые особи уже при 25 °С перестают питаться. В пище преобладают жуки, пауки, дождевые черви, гусеницы. Продолжительность жизни до 9 лет.</a:t>
            </a:r>
            <a:br>
              <a:rPr lang="ru-RU" sz="3400" dirty="0" smtClean="0">
                <a:latin typeface="Times New Roman" pitchFamily="18" charset="0"/>
              </a:rPr>
            </a:br>
            <a:r>
              <a:rPr lang="ru-RU" sz="3400" b="1" dirty="0" smtClean="0">
                <a:latin typeface="Times New Roman" pitchFamily="18" charset="0"/>
              </a:rPr>
              <a:t>  Лимитирующие факторы.</a:t>
            </a:r>
            <a:r>
              <a:rPr lang="ru-RU" sz="3400" dirty="0" smtClean="0">
                <a:latin typeface="Times New Roman" pitchFamily="18" charset="0"/>
              </a:rPr>
              <a:t> Малочисленность пригодных биотопов на границе ареала, загрязнение водоемов, обработка лесов ядохимикатами.</a:t>
            </a:r>
            <a:br>
              <a:rPr lang="ru-RU" sz="3400" dirty="0" smtClean="0">
                <a:latin typeface="Times New Roman" pitchFamily="18" charset="0"/>
              </a:rPr>
            </a:br>
            <a:r>
              <a:rPr lang="ru-RU" sz="3400" b="1" dirty="0" smtClean="0">
                <a:latin typeface="Times New Roman" pitchFamily="18" charset="0"/>
              </a:rPr>
              <a:t>  Меры охраны.</a:t>
            </a:r>
            <a:r>
              <a:rPr lang="ru-RU" sz="3400" dirty="0" smtClean="0">
                <a:latin typeface="Times New Roman" pitchFamily="18" charset="0"/>
              </a:rPr>
              <a:t> Внесен в Приложение III к Бернской конвенции. Охраняется на территории памятника природы «Челябинский бор...». Необходимо создание искусственных непересыхающих водоемов в районах лесохозяйственной деятельности человека. </a:t>
            </a:r>
          </a:p>
          <a:p>
            <a:pPr algn="ctr">
              <a:buNone/>
            </a:pPr>
            <a:endParaRPr lang="ru-RU" sz="3400" b="1" dirty="0" smtClean="0">
              <a:solidFill>
                <a:srgbClr val="2B811D"/>
              </a:solidFill>
              <a:effectLst>
                <a:outerShdw blurRad="38100" dist="38100" dir="2700000" algn="tl">
                  <a:srgbClr val="000000"/>
                </a:outerShdw>
              </a:effectLst>
              <a:latin typeface="Monotype Corsiva" pitchFamily="66" charset="0"/>
            </a:endParaRPr>
          </a:p>
          <a:p>
            <a:pPr algn="ctr">
              <a:buNone/>
            </a:pPr>
            <a:r>
              <a:rPr lang="ru-RU" b="1" dirty="0" smtClean="0">
                <a:solidFill>
                  <a:srgbClr val="2B811D"/>
                </a:solidFill>
                <a:effectLst>
                  <a:outerShdw blurRad="38100" dist="38100" dir="2700000" algn="tl">
                    <a:srgbClr val="000000"/>
                  </a:outerShdw>
                </a:effectLst>
                <a:latin typeface="Monotype Corsiva" pitchFamily="66" charset="0"/>
              </a:rPr>
              <a:t/>
            </a:r>
            <a:br>
              <a:rPr lang="ru-RU" b="1" dirty="0" smtClean="0">
                <a:solidFill>
                  <a:srgbClr val="2B811D"/>
                </a:solidFill>
                <a:effectLst>
                  <a:outerShdw blurRad="38100" dist="38100" dir="2700000" algn="tl">
                    <a:srgbClr val="000000"/>
                  </a:outerShdw>
                </a:effectLst>
                <a:latin typeface="Monotype Corsiva" pitchFamily="66" charset="0"/>
              </a:rPr>
            </a:br>
            <a:endParaRPr lang="ru-RU" dirty="0"/>
          </a:p>
        </p:txBody>
      </p:sp>
      <p:pic>
        <p:nvPicPr>
          <p:cNvPr id="5" name="Picture 7" descr="salamandrella"/>
          <p:cNvPicPr>
            <a:picLocks noGrp="1" noChangeAspect="1" noChangeArrowheads="1"/>
          </p:cNvPicPr>
          <p:nvPr>
            <p:ph sz="half" idx="1"/>
          </p:nvPr>
        </p:nvPicPr>
        <p:blipFill>
          <a:blip r:embed="rId2" cstate="print"/>
          <a:srcRect/>
          <a:stretch>
            <a:fillRect/>
          </a:stretch>
        </p:blipFill>
        <p:spPr bwMode="auto">
          <a:xfrm rot="16200000">
            <a:off x="-1001243" y="1325565"/>
            <a:ext cx="6264696" cy="39908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88024" y="260648"/>
            <a:ext cx="4032448" cy="6336704"/>
          </a:xfrm>
        </p:spPr>
        <p:txBody>
          <a:bodyPr vert="vert270">
            <a:normAutofit fontScale="40000" lnSpcReduction="20000"/>
          </a:bodyPr>
          <a:lstStyle/>
          <a:p>
            <a:pPr algn="ctr">
              <a:buNone/>
            </a:pPr>
            <a:r>
              <a:rPr lang="ru-RU" sz="6200" b="1" dirty="0" smtClean="0">
                <a:solidFill>
                  <a:srgbClr val="2B811D"/>
                </a:solidFill>
                <a:effectLst>
                  <a:outerShdw blurRad="38100" dist="38100" dir="2700000" algn="tl">
                    <a:srgbClr val="000000"/>
                  </a:outerShdw>
                </a:effectLst>
                <a:latin typeface="Monotype Corsiva" pitchFamily="66" charset="0"/>
              </a:rPr>
              <a:t>КРАСНОБРЮХАЯ </a:t>
            </a:r>
            <a:r>
              <a:rPr lang="ru-RU" sz="6200" b="1" dirty="0" smtClean="0">
                <a:solidFill>
                  <a:srgbClr val="2B811D"/>
                </a:solidFill>
                <a:effectLst>
                  <a:outerShdw blurRad="38100" dist="38100" dir="2700000" algn="tl">
                    <a:srgbClr val="000000"/>
                  </a:outerShdw>
                </a:effectLst>
                <a:latin typeface="Monotype Corsiva" pitchFamily="66" charset="0"/>
              </a:rPr>
              <a:t>  ЖЕРЛЯНКА</a:t>
            </a:r>
            <a:r>
              <a:rPr lang="ru-RU" sz="6200" dirty="0" smtClean="0">
                <a:solidFill>
                  <a:srgbClr val="2B811D"/>
                </a:solidFill>
                <a:effectLst>
                  <a:outerShdw blurRad="38100" dist="38100" dir="2700000" algn="tl">
                    <a:srgbClr val="000000"/>
                  </a:outerShdw>
                </a:effectLst>
                <a:latin typeface="Monotype Corsiva" pitchFamily="66" charset="0"/>
              </a:rPr>
              <a:t> </a:t>
            </a:r>
          </a:p>
          <a:p>
            <a:pPr algn="ctr">
              <a:buNone/>
            </a:pPr>
            <a:r>
              <a:rPr lang="ru-RU" b="1" dirty="0" smtClean="0">
                <a:latin typeface="Times New Roman" pitchFamily="18" charset="0"/>
              </a:rPr>
              <a:t>           Распространение</a:t>
            </a:r>
            <a:r>
              <a:rPr lang="ru-RU" b="1" dirty="0" smtClean="0">
                <a:latin typeface="Times New Roman" pitchFamily="18" charset="0"/>
              </a:rPr>
              <a:t>. </a:t>
            </a:r>
            <a:r>
              <a:rPr lang="ru-RU" dirty="0" smtClean="0">
                <a:latin typeface="Times New Roman" pitchFamily="18" charset="0"/>
              </a:rPr>
              <a:t>Центральная и Восточная Европа. Восточная граница ареала проходит по Уралу.</a:t>
            </a:r>
            <a:br>
              <a:rPr lang="ru-RU" dirty="0" smtClean="0">
                <a:latin typeface="Times New Roman" pitchFamily="18" charset="0"/>
              </a:rPr>
            </a:br>
            <a:r>
              <a:rPr lang="ru-RU" dirty="0" smtClean="0">
                <a:latin typeface="Times New Roman" pitchFamily="18" charset="0"/>
              </a:rPr>
              <a:t>  На территории Челябинской области отмечен в окрестностях г. Карабаш (у оз. Уфимское), в </a:t>
            </a:r>
            <a:r>
              <a:rPr lang="ru-RU" dirty="0" err="1" smtClean="0">
                <a:latin typeface="Times New Roman" pitchFamily="18" charset="0"/>
              </a:rPr>
              <a:t>Ашинском</a:t>
            </a:r>
            <a:r>
              <a:rPr lang="ru-RU" dirty="0" smtClean="0">
                <a:latin typeface="Times New Roman" pitchFamily="18" charset="0"/>
              </a:rPr>
              <a:t> и Кизильском р-нах.</a:t>
            </a:r>
            <a:br>
              <a:rPr lang="ru-RU" dirty="0" smtClean="0">
                <a:latin typeface="Times New Roman" pitchFamily="18" charset="0"/>
              </a:rPr>
            </a:br>
            <a:r>
              <a:rPr lang="ru-RU" b="1" dirty="0" smtClean="0">
                <a:latin typeface="Times New Roman" pitchFamily="18" charset="0"/>
              </a:rPr>
              <a:t>  Численность.</a:t>
            </a:r>
            <a:r>
              <a:rPr lang="ru-RU" dirty="0" smtClean="0">
                <a:latin typeface="Times New Roman" pitchFamily="18" charset="0"/>
              </a:rPr>
              <a:t> Данные о численности вида в Челябинской области отсутствуют.</a:t>
            </a:r>
            <a:br>
              <a:rPr lang="ru-RU" dirty="0" smtClean="0">
                <a:latin typeface="Times New Roman" pitchFamily="18" charset="0"/>
              </a:rPr>
            </a:br>
            <a:r>
              <a:rPr lang="ru-RU" b="1" dirty="0" smtClean="0">
                <a:latin typeface="Times New Roman" pitchFamily="18" charset="0"/>
              </a:rPr>
              <a:t>  Биология. </a:t>
            </a:r>
            <a:r>
              <a:rPr lang="ru-RU" dirty="0" smtClean="0">
                <a:latin typeface="Times New Roman" pitchFamily="18" charset="0"/>
              </a:rPr>
              <a:t>Обитает в лесной (широколиственные и смешанные леса), степной и лесостепной зонах. Заселяет мелкие (глубиной менее 50—70 см) стоячие пруды, озера, болота с развитой прибрежной растительностью, илистым или глинистым дном. Избегает водоемы с песчаными берегами и участки с быстрым течением. Большую часть жизни, в т. ч. почти весь летний период, проводит в воде. Активен при температуре от 10 до 30 °С, обычно при температуре воздуха 18—20 °С. Размножается в мае. Плодовитость до 900 яиц, чаще всего 80—300 яиц. Икрометание порционное. Личиночное развитие — 1,5—2,5 месяца. Зимует на суше в различных укрытиях. Чрезвычайно высока смертность сеголеток (до 98 % от общего числа) из-за промерзания на зимовке. </a:t>
            </a:r>
            <a:r>
              <a:rPr lang="ru-RU" dirty="0" err="1" smtClean="0">
                <a:latin typeface="Times New Roman" pitchFamily="18" charset="0"/>
              </a:rPr>
              <a:t>Половозрелость</a:t>
            </a:r>
            <a:r>
              <a:rPr lang="ru-RU" dirty="0" smtClean="0">
                <a:latin typeface="Times New Roman" pitchFamily="18" charset="0"/>
              </a:rPr>
              <a:t> наступает на 2—3-м году жизни. К размножению даже в центральных частях ареала (например, в Подмосковье) может приступить не более 1,3 % от числа всех молодых особей из-за интенсивного давления хищников (гадюк, ужей, озерных лягушек, ежей, хорьков, цапель и др.). Питается преимущественно насекомыми, изредка встречается каннибализм. Особенности биологии вида в Челябинской области изучены слабо.</a:t>
            </a:r>
            <a:br>
              <a:rPr lang="ru-RU" dirty="0" smtClean="0">
                <a:latin typeface="Times New Roman" pitchFamily="18" charset="0"/>
              </a:rPr>
            </a:br>
            <a:r>
              <a:rPr lang="ru-RU" b="1" dirty="0" smtClean="0">
                <a:latin typeface="Times New Roman" pitchFamily="18" charset="0"/>
              </a:rPr>
              <a:t>  Лимитирующие факторы.</a:t>
            </a:r>
            <a:r>
              <a:rPr lang="ru-RU" dirty="0" smtClean="0">
                <a:latin typeface="Times New Roman" pitchFamily="18" charset="0"/>
              </a:rPr>
              <a:t> Разрушение водоемов приводит к снижению численности популяций жерлянки в 7—13 раз. На численности вида негативно сказываются также загрязнение воды и пересыхание водоемов, интродукция рыб в заселенные жерлянкой водоемы, отлов взрослых особей любителями.</a:t>
            </a:r>
            <a:br>
              <a:rPr lang="ru-RU" dirty="0" smtClean="0">
                <a:latin typeface="Times New Roman" pitchFamily="18" charset="0"/>
              </a:rPr>
            </a:br>
            <a:r>
              <a:rPr lang="ru-RU" b="1" dirty="0" smtClean="0">
                <a:latin typeface="Times New Roman" pitchFamily="18" charset="0"/>
              </a:rPr>
              <a:t>  Меры охраны.</a:t>
            </a:r>
            <a:r>
              <a:rPr lang="ru-RU" dirty="0" smtClean="0">
                <a:latin typeface="Times New Roman" pitchFamily="18" charset="0"/>
              </a:rPr>
              <a:t> Внесен в Приложение II к Бернской конвенции. Охраняется на территории памятника природы «Озеро Уфимское». Необходимы запрещение отлова жерлянок на территории области, охрана заселенных ими водоемов от загрязнения и разрушения. </a:t>
            </a:r>
            <a:r>
              <a:rPr lang="ru-RU" dirty="0" smtClean="0">
                <a:solidFill>
                  <a:srgbClr val="2B811D"/>
                </a:solidFill>
                <a:effectLst>
                  <a:outerShdw blurRad="38100" dist="38100" dir="2700000" algn="tl">
                    <a:srgbClr val="000000"/>
                  </a:outerShdw>
                </a:effectLst>
                <a:latin typeface="Monotype Corsiva" pitchFamily="66" charset="0"/>
              </a:rPr>
              <a:t/>
            </a:r>
            <a:br>
              <a:rPr lang="ru-RU" dirty="0" smtClean="0">
                <a:solidFill>
                  <a:srgbClr val="2B811D"/>
                </a:solidFill>
                <a:effectLst>
                  <a:outerShdw blurRad="38100" dist="38100" dir="2700000" algn="tl">
                    <a:srgbClr val="000000"/>
                  </a:outerShdw>
                </a:effectLst>
                <a:latin typeface="Monotype Corsiva" pitchFamily="66" charset="0"/>
              </a:rPr>
            </a:br>
            <a:endParaRPr lang="ru-RU" dirty="0"/>
          </a:p>
        </p:txBody>
      </p:sp>
      <p:pic>
        <p:nvPicPr>
          <p:cNvPr id="5" name="Picture 7" descr="bombina"/>
          <p:cNvPicPr>
            <a:picLocks noGrp="1" noChangeAspect="1" noChangeArrowheads="1"/>
          </p:cNvPicPr>
          <p:nvPr>
            <p:ph sz="half" idx="1"/>
          </p:nvPr>
        </p:nvPicPr>
        <p:blipFill>
          <a:blip r:embed="rId2" cstate="print"/>
          <a:srcRect/>
          <a:stretch>
            <a:fillRect/>
          </a:stretch>
        </p:blipFill>
        <p:spPr bwMode="auto">
          <a:xfrm rot="16200000">
            <a:off x="-684584" y="1268758"/>
            <a:ext cx="5976665" cy="41044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188640"/>
            <a:ext cx="4038600" cy="6408712"/>
          </a:xfrm>
        </p:spPr>
        <p:txBody>
          <a:bodyPr vert="vert270">
            <a:normAutofit fontScale="92500" lnSpcReduction="20000"/>
          </a:bodyPr>
          <a:lstStyle/>
          <a:p>
            <a:pPr algn="ctr">
              <a:buNone/>
            </a:pPr>
            <a:r>
              <a:rPr lang="ru-RU" b="1" dirty="0" smtClean="0">
                <a:effectLst>
                  <a:outerShdw blurRad="38100" dist="38100" dir="2700000" algn="tl">
                    <a:srgbClr val="FFFFFF"/>
                  </a:outerShdw>
                </a:effectLst>
                <a:latin typeface="Monotype Corsiva" pitchFamily="66" charset="0"/>
              </a:rPr>
              <a:t>СТЕРЛЯДЬ</a:t>
            </a:r>
          </a:p>
          <a:p>
            <a:pPr algn="ctr">
              <a:buNone/>
            </a:pPr>
            <a:r>
              <a:rPr lang="ru-RU" sz="1200" dirty="0" smtClean="0"/>
              <a:t> </a:t>
            </a:r>
            <a:r>
              <a:rPr lang="ru-RU" sz="1200" b="1" dirty="0" smtClean="0">
                <a:latin typeface="Times New Roman" pitchFamily="18" charset="0"/>
              </a:rPr>
              <a:t>Распространение.</a:t>
            </a:r>
            <a:r>
              <a:rPr lang="ru-RU" sz="1200" dirty="0" smtClean="0">
                <a:latin typeface="Times New Roman" pitchFamily="18" charset="0"/>
              </a:rPr>
              <a:t> Реки бассейнов Каспийского, Черного, Азовского, Балтийского, Баренцева, Белого и Карского морей. В середине XIX в. из рек Чусовая и Урал был </a:t>
            </a:r>
            <a:r>
              <a:rPr lang="ru-RU" sz="1200" dirty="0" err="1" smtClean="0">
                <a:latin typeface="Times New Roman" pitchFamily="18" charset="0"/>
              </a:rPr>
              <a:t>интродуцирован</a:t>
            </a:r>
            <a:r>
              <a:rPr lang="ru-RU" sz="1200" dirty="0" smtClean="0">
                <a:latin typeface="Times New Roman" pitchFamily="18" charset="0"/>
              </a:rPr>
              <a:t> в озера близ г. Касли.</a:t>
            </a:r>
            <a:br>
              <a:rPr lang="ru-RU" sz="1200" dirty="0" smtClean="0">
                <a:latin typeface="Times New Roman" pitchFamily="18" charset="0"/>
              </a:rPr>
            </a:br>
            <a:r>
              <a:rPr lang="ru-RU" sz="1200" dirty="0" smtClean="0">
                <a:latin typeface="Times New Roman" pitchFamily="18" charset="0"/>
              </a:rPr>
              <a:t>   В Челябинской области в настоящее время обитает в реках Сим и Урал и их притоках.</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Численность.</a:t>
            </a:r>
            <a:r>
              <a:rPr lang="ru-RU" sz="1200" dirty="0" smtClean="0">
                <a:latin typeface="Times New Roman" pitchFamily="18" charset="0"/>
              </a:rPr>
              <a:t> Наиболее многочислен в бассейне р. Волги. Тенденции изменения численности стерляди в реках Сим и Урал не ясны. Встречается единично.</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 Биология. </a:t>
            </a:r>
            <a:r>
              <a:rPr lang="ru-RU" sz="1200" dirty="0" smtClean="0">
                <a:latin typeface="Times New Roman" pitchFamily="18" charset="0"/>
              </a:rPr>
              <a:t>Пресноводная речная непроходная рыба. Самая мелкая из осетровых. Длина тела до 1,25 м, масса до 16 кг. Наряду с остромордой формой существует тупорылая, похожая на осетра, от которого отличается меньшими размерами и значительно большим количеством боковых жучек (более 56). Возможны гибридные формы с русским осетром и белугой. Ведет придонный образ жизни. Осень и зиму проводит в зимовальных ямах. Достигает </a:t>
            </a:r>
            <a:r>
              <a:rPr lang="ru-RU" sz="1200" dirty="0" err="1" smtClean="0">
                <a:latin typeface="Times New Roman" pitchFamily="18" charset="0"/>
              </a:rPr>
              <a:t>половозрелости</a:t>
            </a:r>
            <a:r>
              <a:rPr lang="ru-RU" sz="1200" dirty="0" smtClean="0">
                <a:latin typeface="Times New Roman" pitchFamily="18" charset="0"/>
              </a:rPr>
              <a:t> в 3—5 лет при длине 30— 35 см и массе 150-200 г. Самцы созревают раньше самок.</a:t>
            </a:r>
            <a:br>
              <a:rPr lang="ru-RU" sz="1200" dirty="0" smtClean="0">
                <a:latin typeface="Times New Roman" pitchFamily="18" charset="0"/>
              </a:rPr>
            </a:br>
            <a:r>
              <a:rPr lang="ru-RU" sz="1200" dirty="0" smtClean="0">
                <a:latin typeface="Times New Roman" pitchFamily="18" charset="0"/>
              </a:rPr>
              <a:t>   Размножается на русловых грядах с плотным глинистым или каменистым грунтом. Икру мечет в мае при температуре воды более 9 °С. Типичный </a:t>
            </a:r>
            <a:r>
              <a:rPr lang="ru-RU" sz="1200" dirty="0" err="1" smtClean="0">
                <a:latin typeface="Times New Roman" pitchFamily="18" charset="0"/>
              </a:rPr>
              <a:t>бентофаг</a:t>
            </a:r>
            <a:r>
              <a:rPr lang="ru-RU" sz="1200" dirty="0" smtClean="0">
                <a:latin typeface="Times New Roman" pitchFamily="18" charset="0"/>
              </a:rPr>
              <a:t>. Питается ракообразными, личинками </a:t>
            </a:r>
            <a:r>
              <a:rPr lang="ru-RU" sz="1200" dirty="0" err="1" smtClean="0">
                <a:latin typeface="Times New Roman" pitchFamily="18" charset="0"/>
              </a:rPr>
              <a:t>хирономид</a:t>
            </a:r>
            <a:r>
              <a:rPr lang="ru-RU" sz="1200" dirty="0" smtClean="0">
                <a:latin typeface="Times New Roman" pitchFamily="18" charset="0"/>
              </a:rPr>
              <a:t>, ручейников, поденок, икрой других видов рыб. Продолжительность жизни до 27 лет.</a:t>
            </a:r>
            <a:br>
              <a:rPr lang="ru-RU" sz="1200" dirty="0" smtClean="0">
                <a:latin typeface="Times New Roman" pitchFamily="18" charset="0"/>
              </a:rPr>
            </a:br>
            <a:r>
              <a:rPr lang="ru-RU" sz="1200" b="1" dirty="0" smtClean="0">
                <a:latin typeface="Times New Roman" pitchFamily="18" charset="0"/>
              </a:rPr>
              <a:t>   Лимитирующие факторы. </a:t>
            </a:r>
            <a:r>
              <a:rPr lang="ru-RU" sz="1200" dirty="0" smtClean="0">
                <a:latin typeface="Times New Roman" pitchFamily="18" charset="0"/>
              </a:rPr>
              <a:t>Чувствительность к загрязнению воды и низкому содержанию в ней кислорода, разрушение и заиление нерестилищ в результате дноуглубительных работ и добычи </a:t>
            </a:r>
            <a:r>
              <a:rPr lang="ru-RU" sz="1200" dirty="0" err="1" smtClean="0">
                <a:latin typeface="Times New Roman" pitchFamily="18" charset="0"/>
              </a:rPr>
              <a:t>песчано-гравииных</a:t>
            </a:r>
            <a:r>
              <a:rPr lang="ru-RU" sz="1200" dirty="0" smtClean="0">
                <a:latin typeface="Times New Roman" pitchFamily="18" charset="0"/>
              </a:rPr>
              <a:t> материалов в руслах рек, загрязнение рек промышленно-бытовыми и сельскохозяйственными стоками, браконьерский лов.</a:t>
            </a:r>
            <a:br>
              <a:rPr lang="ru-RU" sz="1200" dirty="0" smtClean="0">
                <a:latin typeface="Times New Roman" pitchFamily="18" charset="0"/>
              </a:rPr>
            </a:br>
            <a:r>
              <a:rPr lang="ru-RU" sz="1200" b="1" dirty="0" smtClean="0">
                <a:latin typeface="Times New Roman" pitchFamily="18" charset="0"/>
              </a:rPr>
              <a:t>   Меры охраны. </a:t>
            </a:r>
            <a:r>
              <a:rPr lang="ru-RU" sz="1200" dirty="0" smtClean="0">
                <a:latin typeface="Times New Roman" pitchFamily="18" charset="0"/>
              </a:rPr>
              <a:t>Планирование и осуществление работ по искусственному воспроизводству </a:t>
            </a:r>
            <a:r>
              <a:rPr lang="ru-RU" sz="1200" dirty="0" err="1" smtClean="0">
                <a:latin typeface="Times New Roman" pitchFamily="18" charset="0"/>
              </a:rPr>
              <a:t>южноуральской</a:t>
            </a:r>
            <a:r>
              <a:rPr lang="ru-RU" sz="1200" dirty="0" smtClean="0">
                <a:latin typeface="Times New Roman" pitchFamily="18" charset="0"/>
              </a:rPr>
              <a:t> популяции вида. Проведение ихтиологических исследований в Кизильском р-не на р. Урал и в </a:t>
            </a:r>
            <a:r>
              <a:rPr lang="ru-RU" sz="1200" dirty="0" err="1" smtClean="0">
                <a:latin typeface="Times New Roman" pitchFamily="18" charset="0"/>
              </a:rPr>
              <a:t>Ашинском</a:t>
            </a:r>
            <a:r>
              <a:rPr lang="ru-RU" sz="1200" dirty="0" smtClean="0">
                <a:latin typeface="Times New Roman" pitchFamily="18" charset="0"/>
              </a:rPr>
              <a:t> р-не на р. Сим. Осуществление </a:t>
            </a:r>
            <a:r>
              <a:rPr lang="ru-RU" sz="1200" dirty="0" err="1" smtClean="0">
                <a:latin typeface="Times New Roman" pitchFamily="18" charset="0"/>
              </a:rPr>
              <a:t>водоохранных</a:t>
            </a:r>
            <a:r>
              <a:rPr lang="ru-RU" sz="1200" dirty="0" smtClean="0">
                <a:latin typeface="Times New Roman" pitchFamily="18" charset="0"/>
              </a:rPr>
              <a:t> мероприятий. Сокращение сброса промышленных стоков. </a:t>
            </a:r>
            <a:endParaRPr lang="ru-RU" sz="1200" dirty="0"/>
          </a:p>
        </p:txBody>
      </p:sp>
      <p:pic>
        <p:nvPicPr>
          <p:cNvPr id="5" name="Picture 7" descr="Acipenser ruthenus стерлядь"/>
          <p:cNvPicPr>
            <a:picLocks noGrp="1" noChangeAspect="1" noChangeArrowheads="1"/>
          </p:cNvPicPr>
          <p:nvPr>
            <p:ph sz="half" idx="1"/>
          </p:nvPr>
        </p:nvPicPr>
        <p:blipFill>
          <a:blip r:embed="rId2" cstate="print"/>
          <a:srcRect/>
          <a:stretch>
            <a:fillRect/>
          </a:stretch>
        </p:blipFill>
        <p:spPr bwMode="auto">
          <a:xfrm rot="16200000">
            <a:off x="-768181" y="2048181"/>
            <a:ext cx="6120681" cy="28336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60648"/>
            <a:ext cx="4038600" cy="6408712"/>
          </a:xfrm>
        </p:spPr>
        <p:txBody>
          <a:bodyPr vert="vert270">
            <a:normAutofit fontScale="77500" lnSpcReduction="20000"/>
          </a:bodyPr>
          <a:lstStyle/>
          <a:p>
            <a:pPr algn="ctr">
              <a:buNone/>
            </a:pPr>
            <a:r>
              <a:rPr lang="ru-RU" b="1" dirty="0" smtClean="0">
                <a:effectLst>
                  <a:outerShdw blurRad="38100" dist="38100" dir="2700000" algn="tl">
                    <a:srgbClr val="FFFFFF"/>
                  </a:outerShdw>
                </a:effectLst>
                <a:latin typeface="Monotype Corsiva" pitchFamily="66" charset="0"/>
              </a:rPr>
              <a:t>ОБЫКНОВЕННЫЙ   ТАЙМЕНЬ</a:t>
            </a:r>
          </a:p>
          <a:p>
            <a:pPr algn="ctr">
              <a:buNone/>
            </a:pPr>
            <a:r>
              <a:rPr lang="ru-RU" sz="1200" b="1" dirty="0" smtClean="0">
                <a:latin typeface="Times New Roman" pitchFamily="18" charset="0"/>
              </a:rPr>
              <a:t>Распространение</a:t>
            </a:r>
            <a:r>
              <a:rPr lang="ru-RU" sz="1200" dirty="0" smtClean="0">
                <a:latin typeface="Times New Roman" pitchFamily="18" charset="0"/>
              </a:rPr>
              <a:t/>
            </a:r>
            <a:br>
              <a:rPr lang="ru-RU" sz="1200" dirty="0" smtClean="0">
                <a:latin typeface="Times New Roman" pitchFamily="18" charset="0"/>
              </a:rPr>
            </a:br>
            <a:r>
              <a:rPr lang="ru-RU" sz="1200" dirty="0" smtClean="0">
                <a:latin typeface="Times New Roman" pitchFamily="18" charset="0"/>
              </a:rPr>
              <a:t>  </a:t>
            </a:r>
            <a:r>
              <a:rPr lang="ru-RU" sz="1300" dirty="0" smtClean="0">
                <a:latin typeface="Times New Roman" pitchFamily="18" charset="0"/>
              </a:rPr>
              <a:t>В Челябинской области были отмечены поимки тайменя в </a:t>
            </a:r>
            <a:r>
              <a:rPr lang="ru-RU" sz="1300" dirty="0" err="1" smtClean="0">
                <a:latin typeface="Times New Roman" pitchFamily="18" charset="0"/>
              </a:rPr>
              <a:t>Аргазинском</a:t>
            </a:r>
            <a:r>
              <a:rPr lang="ru-RU" sz="1300" dirty="0" smtClean="0">
                <a:latin typeface="Times New Roman" pitchFamily="18" charset="0"/>
              </a:rPr>
              <a:t> водохранилище и р. </a:t>
            </a:r>
            <a:r>
              <a:rPr lang="ru-RU" sz="1300" dirty="0" err="1" smtClean="0">
                <a:latin typeface="Times New Roman" pitchFamily="18" charset="0"/>
              </a:rPr>
              <a:t>Киалим</a:t>
            </a:r>
            <a:r>
              <a:rPr lang="ru-RU" sz="1300" dirty="0" smtClean="0">
                <a:latin typeface="Times New Roman" pitchFamily="18" charset="0"/>
              </a:rPr>
              <a:t> (притоке р. Миасс). В начале XX в. был обычен в верховьях р. Уфы и ее притоках, в Нязепетровском водохранилище. До 50-х гг. прошлого столетия обитал в верховьях рек Юрюзань, Урал, Ай. В 1987 г. в р. Аи (</a:t>
            </a:r>
            <a:r>
              <a:rPr lang="ru-RU" sz="1300" dirty="0" err="1" smtClean="0">
                <a:latin typeface="Times New Roman" pitchFamily="18" charset="0"/>
              </a:rPr>
              <a:t>Блиновская</a:t>
            </a:r>
            <a:r>
              <a:rPr lang="ru-RU" sz="1300" dirty="0" smtClean="0">
                <a:latin typeface="Times New Roman" pitchFamily="18" charset="0"/>
              </a:rPr>
              <a:t> заводь близ шахты </a:t>
            </a:r>
            <a:r>
              <a:rPr lang="ru-RU" sz="1300" dirty="0" err="1" smtClean="0">
                <a:latin typeface="Times New Roman" pitchFamily="18" charset="0"/>
              </a:rPr>
              <a:t>Кургазак</a:t>
            </a:r>
            <a:r>
              <a:rPr lang="ru-RU" sz="1300" dirty="0" smtClean="0">
                <a:latin typeface="Times New Roman" pitchFamily="18" charset="0"/>
              </a:rPr>
              <a:t>) был отловлен экземпляр весом 9 кг и длиной около 1 м. С 1988 по 1990 г. в </a:t>
            </a:r>
            <a:r>
              <a:rPr lang="ru-RU" sz="1300" dirty="0" err="1" smtClean="0">
                <a:latin typeface="Times New Roman" pitchFamily="18" charset="0"/>
              </a:rPr>
              <a:t>rex</a:t>
            </a:r>
            <a:r>
              <a:rPr lang="ru-RU" sz="1300" dirty="0" smtClean="0">
                <a:latin typeface="Times New Roman" pitchFamily="18" charset="0"/>
              </a:rPr>
              <a:t> же местах отлавливали рыб меньших размеров (в </a:t>
            </a:r>
            <a:r>
              <a:rPr lang="ru-RU" sz="1300" dirty="0" err="1" smtClean="0">
                <a:latin typeface="Times New Roman" pitchFamily="18" charset="0"/>
              </a:rPr>
              <a:t>Блиновской</a:t>
            </a:r>
            <a:r>
              <a:rPr lang="ru-RU" sz="1300" dirty="0" smtClean="0">
                <a:latin typeface="Times New Roman" pitchFamily="18" charset="0"/>
              </a:rPr>
              <a:t> заводи - весом 4 и 6 кг, у нос. Межевой </a:t>
            </a:r>
            <a:r>
              <a:rPr lang="ru-RU" sz="1300" dirty="0" err="1" smtClean="0">
                <a:latin typeface="Times New Roman" pitchFamily="18" charset="0"/>
              </a:rPr>
              <a:t>Саткинского</a:t>
            </a:r>
            <a:r>
              <a:rPr lang="ru-RU" sz="1300" dirty="0" smtClean="0">
                <a:latin typeface="Times New Roman" pitchFamily="18" charset="0"/>
              </a:rPr>
              <a:t> р-на 3, 5, 7 кг). В настоящее время встречается в реках </a:t>
            </a:r>
            <a:r>
              <a:rPr lang="ru-RU" sz="1300" dirty="0" err="1" smtClean="0">
                <a:latin typeface="Times New Roman" pitchFamily="18" charset="0"/>
              </a:rPr>
              <a:t>Лемеза</a:t>
            </a:r>
            <a:r>
              <a:rPr lang="ru-RU" sz="1300" dirty="0" smtClean="0">
                <a:latin typeface="Times New Roman" pitchFamily="18" charset="0"/>
              </a:rPr>
              <a:t>, Сим, Уфа, Ургала, </a:t>
            </a:r>
            <a:r>
              <a:rPr lang="ru-RU" sz="1300" dirty="0" err="1" smtClean="0">
                <a:latin typeface="Times New Roman" pitchFamily="18" charset="0"/>
              </a:rPr>
              <a:t>Ураим</a:t>
            </a:r>
            <a:r>
              <a:rPr lang="ru-RU" sz="1300" dirty="0" smtClean="0">
                <a:latin typeface="Times New Roman" pitchFamily="18" charset="0"/>
              </a:rPr>
              <a:t>, причем на двух последних водоемах местные рыбаки ловят тайменя достаточно часто. Имеются сведения о встречах этого вида в окрестностях с. </a:t>
            </a:r>
            <a:r>
              <a:rPr lang="ru-RU" sz="1300" dirty="0" err="1" smtClean="0">
                <a:latin typeface="Times New Roman" pitchFamily="18" charset="0"/>
              </a:rPr>
              <a:t>Аршинка</a:t>
            </a:r>
            <a:r>
              <a:rPr lang="ru-RU" sz="1300" dirty="0" smtClean="0">
                <a:latin typeface="Times New Roman" pitchFamily="18" charset="0"/>
              </a:rPr>
              <a:t> Кусинского р-на.</a:t>
            </a:r>
            <a:br>
              <a:rPr lang="ru-RU" sz="1300" dirty="0" smtClean="0">
                <a:latin typeface="Times New Roman" pitchFamily="18" charset="0"/>
              </a:rPr>
            </a:br>
            <a:r>
              <a:rPr lang="ru-RU" sz="1300" b="1" dirty="0" smtClean="0">
                <a:latin typeface="Times New Roman" pitchFamily="18" charset="0"/>
              </a:rPr>
              <a:t> Численность. </a:t>
            </a:r>
            <a:r>
              <a:rPr lang="ru-RU" sz="1300" dirty="0" smtClean="0">
                <a:latin typeface="Times New Roman" pitchFamily="18" charset="0"/>
              </a:rPr>
              <a:t>Наибольшая численность тайменя наблюдается в бассейне р. Лены и в целом в восточной части ареала, наименьшая — в бассейнах рек Камы и Вятки. Численность тайменя в водоемах Урала из-за браконьерства значительно сократилась. Самая многочисленная популяция на Урале — </a:t>
            </a:r>
            <a:r>
              <a:rPr lang="ru-RU" sz="1300" dirty="0" err="1" smtClean="0">
                <a:latin typeface="Times New Roman" pitchFamily="18" charset="0"/>
              </a:rPr>
              <a:t>вишерская</a:t>
            </a:r>
            <a:r>
              <a:rPr lang="ru-RU" sz="1300" dirty="0" smtClean="0">
                <a:latin typeface="Times New Roman" pitchFamily="18" charset="0"/>
              </a:rPr>
              <a:t>. Точные данные о численности тайменя в водоемах Челябинской области отсутствуют</a:t>
            </a:r>
            <a:r>
              <a:rPr lang="ru-RU" sz="1300" dirty="0" smtClean="0">
                <a:latin typeface="Times New Roman" pitchFamily="18" charset="0"/>
              </a:rPr>
              <a:t>.</a:t>
            </a:r>
          </a:p>
          <a:p>
            <a:pPr algn="ctr">
              <a:buNone/>
            </a:pPr>
            <a:r>
              <a:rPr lang="ru-RU" sz="1300" b="1" dirty="0" smtClean="0">
                <a:latin typeface="Times New Roman" pitchFamily="18" charset="0"/>
              </a:rPr>
              <a:t> </a:t>
            </a:r>
            <a:r>
              <a:rPr lang="ru-RU" sz="1300" b="1" dirty="0" smtClean="0">
                <a:latin typeface="Times New Roman" pitchFamily="18" charset="0"/>
              </a:rPr>
              <a:t>         </a:t>
            </a:r>
            <a:r>
              <a:rPr lang="ru-RU" sz="1300" b="1" dirty="0" smtClean="0">
                <a:latin typeface="Times New Roman" pitchFamily="18" charset="0"/>
              </a:rPr>
              <a:t>  Биология. </a:t>
            </a:r>
            <a:r>
              <a:rPr lang="ru-RU" sz="1300" dirty="0" smtClean="0">
                <a:latin typeface="Times New Roman" pitchFamily="18" charset="0"/>
              </a:rPr>
              <a:t>Пресноводная крупная рыба. Тело удлиненное, коричневато-красноватой окраски, на боках черные пятнышки, рот большой, конечный. У взрослых особей хвост и анальный плавник ярко-красные. Характерные местообитания тайменя — быстрые горные и таежные реки и чистые озера с холодной водой. Придерживается участков рек. где чередуются перекаты и глубокие ямы. </a:t>
            </a:r>
            <a:r>
              <a:rPr lang="ru-RU" sz="1300" dirty="0" err="1" smtClean="0">
                <a:latin typeface="Times New Roman" pitchFamily="18" charset="0"/>
              </a:rPr>
              <a:t>Половозрелость</a:t>
            </a:r>
            <a:r>
              <a:rPr lang="ru-RU" sz="1300" dirty="0" smtClean="0">
                <a:latin typeface="Times New Roman" pitchFamily="18" charset="0"/>
              </a:rPr>
              <a:t> наступает на 5—7-м году жизни при длине тела 55-60 см и массе 1.5-2.5 кг. Икру мечет в мае на глубине 0.5-2,0 м в местах с галечным дном, круговоротами и обратным течением. Плодовитость 8 20 тыс. икринок. Икра янтарно-красного цвета, крупная (4-7 мм в диаметре). Продолжительность инкубационного периода 30-45 дней. Взрослые таймени веду г хищнический образ жизни, питаются различными видами рыб, лягушками. Отмечены случаи поедания переплывающих реки утят, мышей, белок.</a:t>
            </a:r>
            <a:br>
              <a:rPr lang="ru-RU" sz="1300" dirty="0" smtClean="0">
                <a:latin typeface="Times New Roman" pitchFamily="18" charset="0"/>
              </a:rPr>
            </a:br>
            <a:r>
              <a:rPr lang="ru-RU" sz="1300" dirty="0" smtClean="0">
                <a:latin typeface="Times New Roman" pitchFamily="18" charset="0"/>
              </a:rPr>
              <a:t>  Молодые особи питаются в основном личинками веснянок и ручейников. Таймень может достигать возраста 25 лет и массы до 60 кг, но особи старше 18 лет встречаются редко.</a:t>
            </a:r>
            <a:br>
              <a:rPr lang="ru-RU" sz="1300" dirty="0" smtClean="0">
                <a:latin typeface="Times New Roman" pitchFamily="18" charset="0"/>
              </a:rPr>
            </a:br>
            <a:r>
              <a:rPr lang="ru-RU" sz="1300" dirty="0" smtClean="0">
                <a:latin typeface="Times New Roman" pitchFamily="18" charset="0"/>
              </a:rPr>
              <a:t>  Л</a:t>
            </a:r>
            <a:r>
              <a:rPr lang="ru-RU" sz="1300" b="1" dirty="0" smtClean="0">
                <a:latin typeface="Times New Roman" pitchFamily="18" charset="0"/>
              </a:rPr>
              <a:t>имитирующие факторы.</a:t>
            </a:r>
            <a:r>
              <a:rPr lang="ru-RU" sz="1300" dirty="0" smtClean="0">
                <a:latin typeface="Times New Roman" pitchFamily="18" charset="0"/>
              </a:rPr>
              <a:t> Интенсивный браконьерский лов, загрязнение верховий рек, их обмеление, естественные лимитирующие факторы — малое количество </a:t>
            </a:r>
            <a:r>
              <a:rPr lang="ru-RU" sz="1300" dirty="0" err="1" smtClean="0">
                <a:latin typeface="Times New Roman" pitchFamily="18" charset="0"/>
              </a:rPr>
              <a:t>нерестилиш</a:t>
            </a:r>
            <a:r>
              <a:rPr lang="ru-RU" sz="1300" dirty="0" smtClean="0">
                <a:latin typeface="Times New Roman" pitchFamily="18" charset="0"/>
              </a:rPr>
              <a:t> и ям, пригодных для зимовки, низкая плодовитость и выживаемость молоди.</a:t>
            </a:r>
            <a:r>
              <a:rPr lang="ru-RU" sz="1300" b="1" dirty="0" smtClean="0">
                <a:latin typeface="Times New Roman" pitchFamily="18" charset="0"/>
              </a:rPr>
              <a:t/>
            </a:r>
            <a:br>
              <a:rPr lang="ru-RU" sz="1300" b="1" dirty="0" smtClean="0">
                <a:latin typeface="Times New Roman" pitchFamily="18" charset="0"/>
              </a:rPr>
            </a:br>
            <a:r>
              <a:rPr lang="ru-RU" sz="1300" dirty="0" smtClean="0">
                <a:latin typeface="Times New Roman" pitchFamily="18" charset="0"/>
              </a:rPr>
              <a:t>  </a:t>
            </a:r>
            <a:r>
              <a:rPr lang="ru-RU" sz="1300" b="1" dirty="0" smtClean="0">
                <a:latin typeface="Times New Roman" pitchFamily="18" charset="0"/>
              </a:rPr>
              <a:t>Меры охраны.</a:t>
            </a:r>
            <a:r>
              <a:rPr lang="ru-RU" sz="1300" dirty="0" smtClean="0">
                <a:latin typeface="Times New Roman" pitchFamily="18" charset="0"/>
              </a:rPr>
              <a:t> Создание особо охраняемых природных территорий в районах обитания тайменя, организация искусственного воспроизводства вида.</a:t>
            </a:r>
          </a:p>
          <a:p>
            <a:pPr algn="ctr">
              <a:buNone/>
            </a:pPr>
            <a:endParaRPr lang="ru-RU" sz="1300" dirty="0"/>
          </a:p>
        </p:txBody>
      </p:sp>
      <p:pic>
        <p:nvPicPr>
          <p:cNvPr id="5" name="Picture 7" descr="таймень"/>
          <p:cNvPicPr>
            <a:picLocks noGrp="1" noChangeAspect="1" noChangeArrowheads="1"/>
          </p:cNvPicPr>
          <p:nvPr>
            <p:ph sz="half" idx="1"/>
          </p:nvPr>
        </p:nvPicPr>
        <p:blipFill>
          <a:blip r:embed="rId2" cstate="print"/>
          <a:srcRect/>
          <a:stretch>
            <a:fillRect/>
          </a:stretch>
        </p:blipFill>
        <p:spPr bwMode="auto">
          <a:xfrm rot="16200000">
            <a:off x="-1064299" y="1719405"/>
            <a:ext cx="6520070" cy="36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332656"/>
            <a:ext cx="4172272" cy="6264696"/>
          </a:xfrm>
        </p:spPr>
        <p:txBody>
          <a:bodyPr vert="vert270">
            <a:normAutofit fontScale="92500" lnSpcReduction="10000"/>
          </a:bodyPr>
          <a:lstStyle/>
          <a:p>
            <a:pPr algn="ctr">
              <a:buNone/>
            </a:pPr>
            <a:r>
              <a:rPr lang="ru-RU" b="1" dirty="0" smtClean="0">
                <a:effectLst>
                  <a:outerShdw blurRad="38100" dist="38100" dir="2700000" algn="tl">
                    <a:srgbClr val="FFFFFF"/>
                  </a:outerShdw>
                </a:effectLst>
                <a:latin typeface="Monotype Corsiva" pitchFamily="66" charset="0"/>
              </a:rPr>
              <a:t>ОБЫКНОВЕННЫЙ   ПОДКАМЕНЩИК</a:t>
            </a:r>
          </a:p>
          <a:p>
            <a:pPr algn="ctr">
              <a:buNone/>
            </a:pPr>
            <a:r>
              <a:rPr lang="ru-RU" sz="1200" b="1" dirty="0" smtClean="0">
                <a:latin typeface="Times New Roman" pitchFamily="18" charset="0"/>
              </a:rPr>
              <a:t>Распространение.</a:t>
            </a:r>
            <a:r>
              <a:rPr lang="ru-RU" sz="1200" dirty="0" smtClean="0">
                <a:latin typeface="Times New Roman" pitchFamily="18" charset="0"/>
              </a:rPr>
              <a:t> Небольшие речки и ручьи Западной Европы и европейской части России. Восточная граница ареала проходит по западному </a:t>
            </a:r>
            <a:r>
              <a:rPr lang="ru-RU" sz="1200" dirty="0" err="1" smtClean="0">
                <a:latin typeface="Times New Roman" pitchFamily="18" charset="0"/>
              </a:rPr>
              <a:t>макросклону</a:t>
            </a:r>
            <a:r>
              <a:rPr lang="ru-RU" sz="1200" dirty="0" smtClean="0">
                <a:latin typeface="Times New Roman" pitchFamily="18" charset="0"/>
              </a:rPr>
              <a:t> Уральского хребта.</a:t>
            </a:r>
            <a:br>
              <a:rPr lang="ru-RU" sz="1200" dirty="0" smtClean="0">
                <a:latin typeface="Times New Roman" pitchFamily="18" charset="0"/>
              </a:rPr>
            </a:br>
            <a:r>
              <a:rPr lang="ru-RU" sz="1200" dirty="0" smtClean="0">
                <a:latin typeface="Times New Roman" pitchFamily="18" charset="0"/>
              </a:rPr>
              <a:t>  На территории Челябинской области встречается в верховьях рек Юрюзань, Сим, Уфа, </a:t>
            </a:r>
            <a:r>
              <a:rPr lang="ru-RU" sz="1200" dirty="0" err="1" smtClean="0">
                <a:latin typeface="Times New Roman" pitchFamily="18" charset="0"/>
              </a:rPr>
              <a:t>Лемеза</a:t>
            </a:r>
            <a:r>
              <a:rPr lang="ru-RU" sz="1200" dirty="0" smtClean="0">
                <a:latin typeface="Times New Roman" pitchFamily="18" charset="0"/>
              </a:rPr>
              <a:t>, Аи.</a:t>
            </a:r>
            <a:br>
              <a:rPr lang="ru-RU" sz="1200" dirty="0" smtClean="0">
                <a:latin typeface="Times New Roman" pitchFamily="18" charset="0"/>
              </a:rPr>
            </a:br>
            <a:r>
              <a:rPr lang="ru-RU" sz="1200" b="1" dirty="0" smtClean="0">
                <a:latin typeface="Times New Roman" pitchFamily="18" charset="0"/>
              </a:rPr>
              <a:t>  Численность.</a:t>
            </a:r>
            <a:r>
              <a:rPr lang="ru-RU" sz="1200" dirty="0" smtClean="0">
                <a:latin typeface="Times New Roman" pitchFamily="18" charset="0"/>
              </a:rPr>
              <a:t> В западной и центральной частях ареала численность подкаменщика невысока. На Урале многочислен на горных участках бассейнов рек </a:t>
            </a:r>
            <a:r>
              <a:rPr lang="ru-RU" sz="1200" dirty="0" err="1" smtClean="0">
                <a:latin typeface="Times New Roman" pitchFamily="18" charset="0"/>
              </a:rPr>
              <a:t>Ви-шеры</a:t>
            </a:r>
            <a:r>
              <a:rPr lang="ru-RU" sz="1200" dirty="0" smtClean="0">
                <a:latin typeface="Times New Roman" pitchFamily="18" charset="0"/>
              </a:rPr>
              <a:t> и Печоры. При загрязнении водотоков численность вида сокращается и не восстанавливается из-за изолированности мест обитания.</a:t>
            </a:r>
            <a:br>
              <a:rPr lang="ru-RU" sz="1200" dirty="0" smtClean="0">
                <a:latin typeface="Times New Roman" pitchFamily="18" charset="0"/>
              </a:rPr>
            </a:br>
            <a:r>
              <a:rPr lang="ru-RU" sz="1200" b="1" dirty="0" smtClean="0">
                <a:latin typeface="Times New Roman" pitchFamily="18" charset="0"/>
              </a:rPr>
              <a:t>  Биология.</a:t>
            </a:r>
            <a:r>
              <a:rPr lang="ru-RU" sz="1200" dirty="0" smtClean="0">
                <a:latin typeface="Times New Roman" pitchFamily="18" charset="0"/>
              </a:rPr>
              <a:t> Малоподвижная рыба. Обитает в проточных, хорошо аэрируемых водоемах с прозрачной и холодной водой. Держится в придонной зоне, прячась между камнями или в норах. Длина тела до 12 см (обычно 5—6 см), средняя масса —18 г. Имеет непропорционально широкую сплющенную голову с колючками на жаберной крышке, сближенные грудные и брюшные плавники и 2 спинных плавника. </a:t>
            </a:r>
            <a:r>
              <a:rPr lang="ru-RU" sz="1200" dirty="0" err="1" smtClean="0">
                <a:latin typeface="Times New Roman" pitchFamily="18" charset="0"/>
              </a:rPr>
              <a:t>Половозрелость</a:t>
            </a:r>
            <a:r>
              <a:rPr lang="ru-RU" sz="1200" dirty="0" smtClean="0">
                <a:latin typeface="Times New Roman" pitchFamily="18" charset="0"/>
              </a:rPr>
              <a:t> наступает на 3—4-м году жизни. Нерестится весной. Икру откладывает на нижнюю поверхность камней. Плодовитость 100—300 икринок. Инкубационный период 2— 4 недели при температуре воды 10—15 °С. Самец охраняет кладку, отгоняя других рыб, очищает и аэрирует ее, взмахивая большими грудными плавниками. Питается различными беспозвоночными, икрой, личинками и молодью других рыб. Служит индикатором чистоты водоемов. Продолжительность жизни до 9 лет.</a:t>
            </a:r>
            <a:br>
              <a:rPr lang="ru-RU" sz="1200" dirty="0" smtClean="0">
                <a:latin typeface="Times New Roman" pitchFamily="18" charset="0"/>
              </a:rPr>
            </a:br>
            <a:r>
              <a:rPr lang="ru-RU" sz="1200" b="1" dirty="0" smtClean="0">
                <a:latin typeface="Times New Roman" pitchFamily="18" charset="0"/>
              </a:rPr>
              <a:t>  Лимитирующие факторы.</a:t>
            </a:r>
            <a:r>
              <a:rPr lang="ru-RU" sz="1200" dirty="0" smtClean="0">
                <a:latin typeface="Times New Roman" pitchFamily="18" charset="0"/>
              </a:rPr>
              <a:t> Заиление и загрязнение верховий рек, строительство плотин, изолированность популяций, низкая воспроизводительная способность вида.</a:t>
            </a:r>
            <a:br>
              <a:rPr lang="ru-RU" sz="1200" dirty="0" smtClean="0">
                <a:latin typeface="Times New Roman" pitchFamily="18" charset="0"/>
              </a:rPr>
            </a:br>
            <a:r>
              <a:rPr lang="ru-RU" sz="1200" b="1" dirty="0" smtClean="0">
                <a:latin typeface="Times New Roman" pitchFamily="18" charset="0"/>
              </a:rPr>
              <a:t>  Меры охраны</a:t>
            </a:r>
            <a:r>
              <a:rPr lang="ru-RU" sz="1200" dirty="0" smtClean="0">
                <a:latin typeface="Times New Roman" pitchFamily="18" charset="0"/>
              </a:rPr>
              <a:t>. Необходимы осуществление </a:t>
            </a:r>
            <a:r>
              <a:rPr lang="ru-RU" sz="1200" dirty="0" err="1" smtClean="0">
                <a:latin typeface="Times New Roman" pitchFamily="18" charset="0"/>
              </a:rPr>
              <a:t>водоохранных</a:t>
            </a:r>
            <a:r>
              <a:rPr lang="ru-RU" sz="1200" dirty="0" smtClean="0">
                <a:latin typeface="Times New Roman" pitchFamily="18" charset="0"/>
              </a:rPr>
              <a:t> мероприятий в верховьях рек, ихтиологическое обследование рек с целью выявления местообитаний подкаменщика. </a:t>
            </a:r>
          </a:p>
          <a:p>
            <a:pPr algn="ctr">
              <a:buNone/>
            </a:pPr>
            <a:endParaRPr lang="ru-RU" sz="1200" dirty="0"/>
          </a:p>
        </p:txBody>
      </p:sp>
      <p:pic>
        <p:nvPicPr>
          <p:cNvPr id="5" name="Picture 8" descr="подкаменщик"/>
          <p:cNvPicPr>
            <a:picLocks noGrp="1" noChangeAspect="1" noChangeArrowheads="1"/>
          </p:cNvPicPr>
          <p:nvPr>
            <p:ph sz="half" idx="1"/>
          </p:nvPr>
        </p:nvPicPr>
        <p:blipFill>
          <a:blip r:embed="rId2" cstate="print"/>
          <a:srcRect/>
          <a:stretch>
            <a:fillRect/>
          </a:stretch>
        </p:blipFill>
        <p:spPr bwMode="auto">
          <a:xfrm rot="16200000">
            <a:off x="-885873" y="1537157"/>
            <a:ext cx="6468322" cy="36174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rot="16200000">
            <a:off x="-1080628" y="1304760"/>
            <a:ext cx="6624739" cy="4248473"/>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w="57150">
            <a:solidFill>
              <a:srgbClr val="C00000"/>
            </a:solidFill>
          </a:ln>
        </p:spPr>
        <p:txBody>
          <a:bodyPr>
            <a:normAutofit/>
          </a:bodyPr>
          <a:lstStyle/>
          <a:p>
            <a:pPr>
              <a:defRPr/>
            </a:pPr>
            <a:r>
              <a:rPr lang="ru-RU" sz="7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onotype Corsiva" pitchFamily="66" charset="0"/>
              </a:rPr>
              <a:t>Красная книга </a:t>
            </a:r>
            <a:r>
              <a:rPr lang="ru-RU" sz="7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onotype Corsiva" pitchFamily="66" charset="0"/>
              </a:rPr>
              <a:t>Челябинской области</a:t>
            </a:r>
            <a:endParaRPr lang="ru-RU" sz="72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onotype Corsiva" pitchFamily="66" charset="0"/>
            </a:endParaRPr>
          </a:p>
        </p:txBody>
      </p:sp>
      <p:sp>
        <p:nvSpPr>
          <p:cNvPr id="3" name="TextBox 2"/>
          <p:cNvSpPr txBox="1"/>
          <p:nvPr/>
        </p:nvSpPr>
        <p:spPr>
          <a:xfrm>
            <a:off x="4716016" y="116632"/>
            <a:ext cx="4284000" cy="6597352"/>
          </a:xfrm>
          <a:prstGeom prst="rect">
            <a:avLst/>
          </a:prstGeom>
          <a:gradFill>
            <a:gsLst>
              <a:gs pos="0">
                <a:srgbClr val="5E9EFF"/>
              </a:gs>
              <a:gs pos="39999">
                <a:srgbClr val="85C2FF"/>
              </a:gs>
              <a:gs pos="70000">
                <a:srgbClr val="C4D6EB"/>
              </a:gs>
              <a:gs pos="100000">
                <a:srgbClr val="FFEBFA"/>
              </a:gs>
            </a:gsLst>
            <a:lin ang="5400000" scaled="0"/>
          </a:gradFill>
          <a:ln w="57150">
            <a:solidFill>
              <a:schemeClr val="accent3">
                <a:lumMod val="50000"/>
              </a:schemeClr>
            </a:solidFill>
          </a:ln>
        </p:spPr>
        <p:txBody>
          <a:bodyPr vert="vert270" wrap="square" rtlCol="0" anchor="ctr">
            <a:spAutoFit/>
          </a:bodyPr>
          <a:lstStyle/>
          <a:p>
            <a:pPr algn="ctr"/>
            <a:r>
              <a:rPr lang="ru-RU" sz="115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Птицы</a:t>
            </a:r>
            <a:endParaRPr lang="ru-RU" sz="115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ndParaRPr>
          </a:p>
        </p:txBody>
      </p:sp>
      <p:pic>
        <p:nvPicPr>
          <p:cNvPr id="3074" name="Picture 2" descr="C:\Users\Владислав\Desktop\шг.png"/>
          <p:cNvPicPr>
            <a:picLocks noChangeAspect="1" noChangeArrowheads="1"/>
          </p:cNvPicPr>
          <p:nvPr/>
        </p:nvPicPr>
        <p:blipFill>
          <a:blip r:embed="rId2" cstate="print"/>
          <a:srcRect/>
          <a:stretch>
            <a:fillRect/>
          </a:stretch>
        </p:blipFill>
        <p:spPr bwMode="auto">
          <a:xfrm rot="14621107">
            <a:off x="4630345" y="4643010"/>
            <a:ext cx="2024776" cy="1227014"/>
          </a:xfrm>
          <a:prstGeom prst="rect">
            <a:avLst/>
          </a:prstGeom>
          <a:noFill/>
        </p:spPr>
      </p:pic>
      <p:pic>
        <p:nvPicPr>
          <p:cNvPr id="3075" name="Picture 3" descr="C:\Users\Владислав\Desktop\ортб.png"/>
          <p:cNvPicPr>
            <a:picLocks noChangeAspect="1" noChangeArrowheads="1"/>
          </p:cNvPicPr>
          <p:nvPr/>
        </p:nvPicPr>
        <p:blipFill>
          <a:blip r:embed="rId3" cstate="print"/>
          <a:srcRect/>
          <a:stretch>
            <a:fillRect/>
          </a:stretch>
        </p:blipFill>
        <p:spPr bwMode="auto">
          <a:xfrm rot="16200000">
            <a:off x="6893775" y="1395257"/>
            <a:ext cx="2438405" cy="1609347"/>
          </a:xfrm>
          <a:prstGeom prst="rect">
            <a:avLst/>
          </a:prstGeom>
          <a:noFill/>
        </p:spPr>
      </p:pic>
      <p:pic>
        <p:nvPicPr>
          <p:cNvPr id="3076" name="Picture 4" descr="C:\Users\Владислав\Desktop\ори.png"/>
          <p:cNvPicPr>
            <a:picLocks noChangeAspect="1" noChangeArrowheads="1"/>
          </p:cNvPicPr>
          <p:nvPr/>
        </p:nvPicPr>
        <p:blipFill>
          <a:blip r:embed="rId4" cstate="print"/>
          <a:srcRect/>
          <a:stretch>
            <a:fillRect/>
          </a:stretch>
        </p:blipFill>
        <p:spPr bwMode="auto">
          <a:xfrm rot="16200000">
            <a:off x="2954404" y="191071"/>
            <a:ext cx="1043643" cy="13274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1000" fill="hold"/>
                                        <p:tgtEl>
                                          <p:spTgt spid="65538"/>
                                        </p:tgtEl>
                                        <p:attrNameLst>
                                          <p:attrName>ppt_x</p:attrName>
                                        </p:attrNameLst>
                                      </p:cBhvr>
                                      <p:tavLst>
                                        <p:tav tm="0">
                                          <p:val>
                                            <p:strVal val="#ppt_x-.2"/>
                                          </p:val>
                                        </p:tav>
                                        <p:tav tm="100000">
                                          <p:val>
                                            <p:strVal val="#ppt_x"/>
                                          </p:val>
                                        </p:tav>
                                      </p:tavLst>
                                    </p:anim>
                                    <p:anim calcmode="lin" valueType="num">
                                      <p:cBhvr>
                                        <p:cTn id="8" dur="1000" fill="hold"/>
                                        <p:tgtEl>
                                          <p:spTgt spid="655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332656"/>
            <a:ext cx="4038600" cy="6264696"/>
          </a:xfrm>
        </p:spPr>
        <p:txBody>
          <a:bodyPr vert="vert270">
            <a:normAutofit fontScale="92500" lnSpcReduction="20000"/>
          </a:bodyPr>
          <a:lstStyle/>
          <a:p>
            <a:pPr algn="ctr">
              <a:buNone/>
            </a:pPr>
            <a:r>
              <a:rPr lang="ru-RU" b="1" dirty="0" smtClean="0">
                <a:effectLst>
                  <a:outerShdw blurRad="38100" dist="38100" dir="2700000" algn="tl">
                    <a:srgbClr val="FFFFFF"/>
                  </a:outerShdw>
                </a:effectLst>
                <a:latin typeface="Monotype Corsiva" pitchFamily="66" charset="0"/>
              </a:rPr>
              <a:t>ПРЕДКАВКАЗСКАЯ </a:t>
            </a:r>
            <a:r>
              <a:rPr lang="ru-RU" b="1" dirty="0" smtClean="0">
                <a:effectLst>
                  <a:outerShdw blurRad="38100" dist="38100" dir="2700000" algn="tl">
                    <a:srgbClr val="FFFFFF"/>
                  </a:outerShdw>
                </a:effectLst>
                <a:latin typeface="Monotype Corsiva" pitchFamily="66" charset="0"/>
              </a:rPr>
              <a:t>  КУМЖА</a:t>
            </a:r>
          </a:p>
          <a:p>
            <a:pPr algn="ctr">
              <a:buNone/>
            </a:pPr>
            <a:r>
              <a:rPr lang="ru-RU" sz="1200" b="1" dirty="0" smtClean="0"/>
              <a:t>Распространение. </a:t>
            </a:r>
            <a:r>
              <a:rPr lang="ru-RU" sz="1200" dirty="0" smtClean="0"/>
              <a:t>Бассейны Баренцева, Белого, Балтийского, Черного, Каспийского и Аральского морей. </a:t>
            </a:r>
            <a:r>
              <a:rPr lang="ru-RU" sz="1200" dirty="0" err="1" smtClean="0"/>
              <a:t>Предкавказская</a:t>
            </a:r>
            <a:r>
              <a:rPr lang="ru-RU" sz="1200" dirty="0" smtClean="0"/>
              <a:t> кумжа обитает в Каспийском море, на нерест идет в реки его западного побережья (кроме р. Куры). В реках Южного Урала встречается только пресноводная форма — форель, являющаяся реликтом ледниковых эпох.</a:t>
            </a:r>
            <a:br>
              <a:rPr lang="ru-RU" sz="1200" dirty="0" smtClean="0"/>
            </a:br>
            <a:r>
              <a:rPr lang="ru-RU" sz="1200" dirty="0" smtClean="0"/>
              <a:t>   На территории Челябинской области отмечена в притоках р. Миасс (реки </a:t>
            </a:r>
            <a:r>
              <a:rPr lang="ru-RU" sz="1200" dirty="0" err="1" smtClean="0"/>
              <a:t>Киалим</a:t>
            </a:r>
            <a:r>
              <a:rPr lang="ru-RU" sz="1200" dirty="0" smtClean="0"/>
              <a:t>, </a:t>
            </a:r>
            <a:r>
              <a:rPr lang="ru-RU" sz="1200" dirty="0" err="1" smtClean="0"/>
              <a:t>Куштумга</a:t>
            </a:r>
            <a:r>
              <a:rPr lang="ru-RU" sz="1200" dirty="0" smtClean="0"/>
              <a:t>, Таловка), в речках Кусинского р-на.</a:t>
            </a:r>
            <a:br>
              <a:rPr lang="ru-RU" sz="1200" dirty="0" smtClean="0"/>
            </a:br>
            <a:r>
              <a:rPr lang="ru-RU" sz="1200" b="1" dirty="0" smtClean="0"/>
              <a:t>   Численность. </a:t>
            </a:r>
            <a:r>
              <a:rPr lang="ru-RU" sz="1200" dirty="0" smtClean="0"/>
              <a:t>В Челябинской области численность форели повсеместно низка и продолжает сокращаться. Наиболее крупная популяция обитает в р. </a:t>
            </a:r>
            <a:r>
              <a:rPr lang="ru-RU" sz="1200" dirty="0" err="1" smtClean="0"/>
              <a:t>Киалим</a:t>
            </a:r>
            <a:r>
              <a:rPr lang="ru-RU" sz="1200" dirty="0" smtClean="0"/>
              <a:t>.</a:t>
            </a:r>
            <a:br>
              <a:rPr lang="ru-RU" sz="1200" dirty="0" smtClean="0"/>
            </a:br>
            <a:r>
              <a:rPr lang="ru-RU" sz="1200" b="1" dirty="0" smtClean="0"/>
              <a:t>   Биология. </a:t>
            </a:r>
            <a:r>
              <a:rPr lang="ru-RU" sz="1200" dirty="0" smtClean="0"/>
              <a:t>Форель — некрупная рыба (обычно дли ной до 25—35 см, массой 200—500 г, крайне редко </a:t>
            </a:r>
            <a:r>
              <a:rPr lang="ru-RU" sz="1200" dirty="0" err="1" smtClean="0"/>
              <a:t>д</a:t>
            </a:r>
            <a:r>
              <a:rPr lang="ru-RU" sz="1200" dirty="0" smtClean="0"/>
              <a:t> 2 кг). Очень ярко окрашена: на серо-зеленом фоне </a:t>
            </a:r>
            <a:r>
              <a:rPr lang="ru-RU" sz="1200" dirty="0" err="1" smtClean="0"/>
              <a:t>крас</a:t>
            </a:r>
            <a:r>
              <a:rPr lang="ru-RU" sz="1200" dirty="0" smtClean="0"/>
              <a:t> </a:t>
            </a:r>
            <a:r>
              <a:rPr lang="ru-RU" sz="1200" dirty="0" err="1" smtClean="0"/>
              <a:t>ные</a:t>
            </a:r>
            <a:r>
              <a:rPr lang="ru-RU" sz="1200" dirty="0" smtClean="0"/>
              <a:t>, черные и светлые пятна с окантовкой, отсюда </a:t>
            </a:r>
            <a:r>
              <a:rPr lang="ru-RU" sz="1200" dirty="0" err="1" smtClean="0"/>
              <a:t>t</a:t>
            </a:r>
            <a:r>
              <a:rPr lang="ru-RU" sz="1200" dirty="0" smtClean="0"/>
              <a:t> народное название — пеструшка. Холодолюбивая рыба, в летнее время при температуре воды выше 15 °С группируется вблизи истоков рек у выходов холодных грунтовых вод. Держится на стрежне в ямках под упавшими в воду деревьями, около крупных камней. Достигает </a:t>
            </a:r>
            <a:r>
              <a:rPr lang="ru-RU" sz="1200" dirty="0" err="1" smtClean="0"/>
              <a:t>половозрелости</a:t>
            </a:r>
            <a:r>
              <a:rPr lang="ru-RU" sz="1200" dirty="0" smtClean="0"/>
              <a:t> в 3 года при длине тела 13—16 см и массе 30—60 г. Плодовитость 0,2—5,0 тыс. икринок. Икрометание с сентября по ноябрь при температуре воды не  выше 8 °С. Для нереста выбирает участки с быстрым  течением и галечным грунтом. Икра развивается в ямках, вырытых самкой в грунте. Инкубационный период длится 6—7 месяцев. Поедает личинок ручейников,  веснянок, поденок, упавших на поверхность насекомых, пауков, моллюсков, мелкую рыбу, головастиков  лягушек и даже мелких грызунов. Продолжительность жизни до 20 лет. Является индикатором чистоты водоемов.</a:t>
            </a:r>
            <a:br>
              <a:rPr lang="ru-RU" sz="1200" dirty="0" smtClean="0"/>
            </a:br>
            <a:r>
              <a:rPr lang="ru-RU" sz="1200" b="1" dirty="0" smtClean="0"/>
              <a:t>   Лимитирующие факторы. </a:t>
            </a:r>
            <a:r>
              <a:rPr lang="ru-RU" sz="1200" dirty="0" smtClean="0"/>
              <a:t>Загрязнение верховий рек и истощение родников, изолированность и малочисленность популяций, вылов рыбаками-любителями.</a:t>
            </a:r>
            <a:br>
              <a:rPr lang="ru-RU" sz="1200" dirty="0" smtClean="0"/>
            </a:br>
            <a:r>
              <a:rPr lang="ru-RU" sz="1200" b="1" dirty="0" smtClean="0"/>
              <a:t>   Меры охраны.</a:t>
            </a:r>
            <a:r>
              <a:rPr lang="ru-RU" sz="1200" dirty="0" smtClean="0"/>
              <a:t> С 1992 г. верховья рек </a:t>
            </a:r>
            <a:r>
              <a:rPr lang="ru-RU" sz="1200" dirty="0" err="1" smtClean="0"/>
              <a:t>Киалим</a:t>
            </a:r>
            <a:r>
              <a:rPr lang="ru-RU" sz="1200" dirty="0" smtClean="0"/>
              <a:t> и </a:t>
            </a:r>
            <a:r>
              <a:rPr lang="ru-RU" sz="1200" dirty="0" err="1" smtClean="0"/>
              <a:t>Куштумга</a:t>
            </a:r>
            <a:r>
              <a:rPr lang="ru-RU" sz="1200" dirty="0" smtClean="0"/>
              <a:t>, где обитает форель, входят в территорию национального парка "</a:t>
            </a:r>
            <a:r>
              <a:rPr lang="ru-RU" sz="1200" dirty="0" err="1" smtClean="0"/>
              <a:t>Таганай</a:t>
            </a:r>
            <a:r>
              <a:rPr lang="ru-RU" sz="1200" dirty="0" smtClean="0"/>
              <a:t>". Необходимо взять под строгую охрану экосистемы всех нерестилищ.</a:t>
            </a:r>
            <a:endParaRPr lang="ru-RU" sz="1200" dirty="0"/>
          </a:p>
        </p:txBody>
      </p:sp>
      <p:pic>
        <p:nvPicPr>
          <p:cNvPr id="5" name="Picture 7" descr="ПРЕДКАВКАЗСКАЯ КУМЖА"/>
          <p:cNvPicPr>
            <a:picLocks noGrp="1" noChangeAspect="1" noChangeArrowheads="1"/>
          </p:cNvPicPr>
          <p:nvPr>
            <p:ph sz="half" idx="1"/>
          </p:nvPr>
        </p:nvPicPr>
        <p:blipFill>
          <a:blip r:embed="rId2" cstate="print"/>
          <a:srcRect/>
          <a:stretch>
            <a:fillRect/>
          </a:stretch>
        </p:blipFill>
        <p:spPr bwMode="auto">
          <a:xfrm rot="16200000">
            <a:off x="-927834" y="1824718"/>
            <a:ext cx="6535175" cy="34563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60648"/>
            <a:ext cx="4244280" cy="6264696"/>
          </a:xfrm>
        </p:spPr>
        <p:txBody>
          <a:bodyPr vert="vert270">
            <a:normAutofit fontScale="92500"/>
          </a:bodyPr>
          <a:lstStyle/>
          <a:p>
            <a:pPr algn="ctr">
              <a:buNone/>
            </a:pPr>
            <a:r>
              <a:rPr lang="ru-RU" b="1" dirty="0" smtClean="0">
                <a:solidFill>
                  <a:srgbClr val="3E2BB3"/>
                </a:solidFill>
                <a:effectLst>
                  <a:outerShdw blurRad="38100" dist="38100" dir="2700000" algn="tl">
                    <a:srgbClr val="000000"/>
                  </a:outerShdw>
                </a:effectLst>
                <a:latin typeface="Monotype Corsiva" pitchFamily="66" charset="0"/>
              </a:rPr>
              <a:t>БОЛОТНАЯ </a:t>
            </a:r>
            <a:r>
              <a:rPr lang="ru-RU" b="1" dirty="0" smtClean="0">
                <a:solidFill>
                  <a:srgbClr val="3E2BB3"/>
                </a:solidFill>
                <a:effectLst>
                  <a:outerShdw blurRad="38100" dist="38100" dir="2700000" algn="tl">
                    <a:srgbClr val="000000"/>
                  </a:outerShdw>
                </a:effectLst>
                <a:latin typeface="Monotype Corsiva" pitchFamily="66" charset="0"/>
              </a:rPr>
              <a:t>  ЧЕРЕПАХА</a:t>
            </a:r>
          </a:p>
          <a:p>
            <a:pPr algn="ctr">
              <a:buNone/>
            </a:pPr>
            <a:r>
              <a:rPr lang="ru-RU" sz="1200" b="1" dirty="0" smtClean="0">
                <a:latin typeface="Times New Roman" pitchFamily="18" charset="0"/>
              </a:rPr>
              <a:t>Распространение</a:t>
            </a:r>
            <a:r>
              <a:rPr lang="ru-RU" sz="1200" dirty="0" smtClean="0">
                <a:latin typeface="Times New Roman" pitchFamily="18" charset="0"/>
              </a:rPr>
              <a:t>. Палеарктический вид. Встречается от Центральной Европы, Передней Азии и Северо-Западной Африки до Западного Туркменистана и Западного Казахстана на востоке. Типичные места обитания болотной черепахи на Урале расположены на юге Башкортостана и в Оренбургской области. Есть сведения о встрече болотной черепахи в верховьях р. Тобол и притоках р. Урал у границы Челябинской и Оренбургской областей.</a:t>
            </a:r>
            <a:br>
              <a:rPr lang="ru-RU" sz="1200" dirty="0" smtClean="0">
                <a:latin typeface="Times New Roman" pitchFamily="18" charset="0"/>
              </a:rPr>
            </a:br>
            <a:r>
              <a:rPr lang="ru-RU" sz="1200" dirty="0" smtClean="0">
                <a:latin typeface="Times New Roman" pitchFamily="18" charset="0"/>
              </a:rPr>
              <a:t>  В Челябинской области проходит северная граница ареала вида. Обнаружен в водоемах </a:t>
            </a:r>
            <a:r>
              <a:rPr lang="ru-RU" sz="1200" dirty="0" err="1" smtClean="0">
                <a:latin typeface="Times New Roman" pitchFamily="18" charset="0"/>
              </a:rPr>
              <a:t>Агаповского</a:t>
            </a:r>
            <a:r>
              <a:rPr lang="ru-RU" sz="1200" dirty="0" smtClean="0">
                <a:latin typeface="Times New Roman" pitchFamily="18" charset="0"/>
              </a:rPr>
              <a:t>, </a:t>
            </a:r>
            <a:r>
              <a:rPr lang="ru-RU" sz="1200" dirty="0" err="1" smtClean="0">
                <a:latin typeface="Times New Roman" pitchFamily="18" charset="0"/>
              </a:rPr>
              <a:t>Брединского</a:t>
            </a:r>
            <a:r>
              <a:rPr lang="ru-RU" sz="1200" dirty="0" smtClean="0">
                <a:latin typeface="Times New Roman" pitchFamily="18" charset="0"/>
              </a:rPr>
              <a:t> и Кизильского р-нов.</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Численность</a:t>
            </a:r>
            <a:r>
              <a:rPr lang="ru-RU" sz="1200" dirty="0" smtClean="0">
                <a:latin typeface="Times New Roman" pitchFamily="18" charset="0"/>
              </a:rPr>
              <a:t>. Данных о численности нет. Отмечены лишь редкие находки единичных особей.</a:t>
            </a:r>
            <a:br>
              <a:rPr lang="ru-RU" sz="1200" dirty="0" smtClean="0">
                <a:latin typeface="Times New Roman" pitchFamily="18" charset="0"/>
              </a:rPr>
            </a:br>
            <a:r>
              <a:rPr lang="ru-RU" sz="1200" b="1" dirty="0" smtClean="0">
                <a:latin typeface="Times New Roman" pitchFamily="18" charset="0"/>
              </a:rPr>
              <a:t>  Биология.</a:t>
            </a:r>
            <a:r>
              <a:rPr lang="ru-RU" sz="1200" dirty="0" smtClean="0">
                <a:latin typeface="Times New Roman" pitchFamily="18" charset="0"/>
              </a:rPr>
              <a:t> Живет в болотах, прудах, озерах, реках, каналах. На суше держится вблизи водоемов. Активен днем и в сумерках. На суше кормится насекомыми, в воде — мелкой и снулой рыбой, лягушками. Поедает водные и прибрежные растения. Зимует на дне водоемов. За сезон делает 1—3 кладки по 5—10 яиц в каждой. Самка откладывает яйца в прибрежный грунт на глубину около 10 см. Инкубационный период в зависимости от температуры грунта длится от 2 до 3 месяцев. Молодые особи обычно остаются под землей до следующей весны.</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Лимитирующие факторы. </a:t>
            </a:r>
            <a:r>
              <a:rPr lang="ru-RU" sz="1200" dirty="0" smtClean="0">
                <a:latin typeface="Times New Roman" pitchFamily="18" charset="0"/>
              </a:rPr>
              <a:t>Мелиоративные работы, урбанизация, загрязнение водоемов, отлов любителями, выпас скота в прибрежной зоне, уничтожение кладок собаками.</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Меры охраны. </a:t>
            </a:r>
            <a:r>
              <a:rPr lang="ru-RU" sz="1200" dirty="0" smtClean="0">
                <a:latin typeface="Times New Roman" pitchFamily="18" charset="0"/>
              </a:rPr>
              <a:t>Внесен в Приложение II к Бернской конвенции. Необходим полный запрет отлова болотной черепахи. Возможна ее интродукция в подходящие водоемы на особо охраняемых природных территориях. Создание оросительных систем и прудов в южной части области может увеличить число мест, пригодных для жизни черепах.</a:t>
            </a:r>
          </a:p>
          <a:p>
            <a:pPr algn="ctr">
              <a:buNone/>
            </a:pPr>
            <a:endParaRPr lang="ru-RU" sz="1200" dirty="0"/>
          </a:p>
        </p:txBody>
      </p:sp>
      <p:pic>
        <p:nvPicPr>
          <p:cNvPr id="5" name="Picture 7" descr="emus"/>
          <p:cNvPicPr>
            <a:picLocks noGrp="1" noChangeAspect="1" noChangeArrowheads="1"/>
          </p:cNvPicPr>
          <p:nvPr>
            <p:ph sz="half" idx="1"/>
          </p:nvPr>
        </p:nvPicPr>
        <p:blipFill>
          <a:blip r:embed="rId2" cstate="print"/>
          <a:srcRect/>
          <a:stretch>
            <a:fillRect/>
          </a:stretch>
        </p:blipFill>
        <p:spPr bwMode="auto">
          <a:xfrm rot="16200000">
            <a:off x="-855927" y="1432510"/>
            <a:ext cx="6192688" cy="38489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332656"/>
            <a:ext cx="4038600" cy="6192688"/>
          </a:xfrm>
        </p:spPr>
        <p:txBody>
          <a:bodyPr vert="vert270">
            <a:normAutofit fontScale="40000" lnSpcReduction="20000"/>
          </a:bodyPr>
          <a:lstStyle/>
          <a:p>
            <a:pPr algn="ctr">
              <a:buNone/>
            </a:pPr>
            <a:r>
              <a:rPr lang="ru-RU" sz="7000" b="1" dirty="0" smtClean="0">
                <a:solidFill>
                  <a:srgbClr val="3E2BB3"/>
                </a:solidFill>
                <a:effectLst>
                  <a:outerShdw blurRad="38100" dist="38100" dir="2700000" algn="tl">
                    <a:srgbClr val="000000"/>
                  </a:outerShdw>
                </a:effectLst>
                <a:latin typeface="Monotype Corsiva" pitchFamily="66" charset="0"/>
              </a:rPr>
              <a:t>ОБЫКНОВЕННАЯ </a:t>
            </a:r>
            <a:r>
              <a:rPr lang="ru-RU" sz="7000" b="1" dirty="0" smtClean="0">
                <a:solidFill>
                  <a:srgbClr val="3E2BB3"/>
                </a:solidFill>
                <a:effectLst>
                  <a:outerShdw blurRad="38100" dist="38100" dir="2700000" algn="tl">
                    <a:srgbClr val="000000"/>
                  </a:outerShdw>
                </a:effectLst>
                <a:latin typeface="Monotype Corsiva" pitchFamily="66" charset="0"/>
              </a:rPr>
              <a:t>  МЕДЯНКА</a:t>
            </a:r>
            <a:r>
              <a:rPr lang="ru-RU" sz="7000" dirty="0" smtClean="0">
                <a:solidFill>
                  <a:srgbClr val="3E2BB3"/>
                </a:solidFill>
                <a:effectLst>
                  <a:outerShdw blurRad="38100" dist="38100" dir="2700000" algn="tl">
                    <a:srgbClr val="000000"/>
                  </a:outerShdw>
                </a:effectLst>
                <a:latin typeface="Monotype Corsiva" pitchFamily="66" charset="0"/>
              </a:rPr>
              <a:t> </a:t>
            </a:r>
          </a:p>
          <a:p>
            <a:pPr>
              <a:buNone/>
            </a:pPr>
            <a:r>
              <a:rPr lang="ru-RU" dirty="0" smtClean="0">
                <a:solidFill>
                  <a:srgbClr val="3E2BB3"/>
                </a:solidFill>
                <a:effectLst>
                  <a:outerShdw blurRad="38100" dist="38100" dir="2700000" algn="tl">
                    <a:srgbClr val="000000"/>
                  </a:outerShdw>
                </a:effectLst>
                <a:latin typeface="Monotype Corsiva" pitchFamily="66" charset="0"/>
              </a:rPr>
              <a:t/>
            </a:r>
            <a:br>
              <a:rPr lang="ru-RU" dirty="0" smtClean="0">
                <a:solidFill>
                  <a:srgbClr val="3E2BB3"/>
                </a:solidFill>
                <a:effectLst>
                  <a:outerShdw blurRad="38100" dist="38100" dir="2700000" algn="tl">
                    <a:srgbClr val="000000"/>
                  </a:outerShdw>
                </a:effectLst>
                <a:latin typeface="Monotype Corsiva" pitchFamily="66" charset="0"/>
              </a:rPr>
            </a:br>
            <a:r>
              <a:rPr lang="ru-RU" b="1" dirty="0" smtClean="0">
                <a:latin typeface="Times New Roman" pitchFamily="18" charset="0"/>
              </a:rPr>
              <a:t>Распространение. </a:t>
            </a:r>
            <a:r>
              <a:rPr lang="ru-RU" dirty="0" smtClean="0">
                <a:latin typeface="Times New Roman" pitchFamily="18" charset="0"/>
              </a:rPr>
              <a:t>Вся Европа от Атлантического побережья, включая Южную Скандинавию, европейская часть России, Кавказ, Урал и прилегающие районы юга Западной Сибири. Территория Челябинской области целиком входит в ареал вида. Более обычен в лесной зоне (на западе области), в степной зоне обнаружен только в Кизильском р-не. </a:t>
            </a:r>
          </a:p>
          <a:p>
            <a:pPr>
              <a:buNone/>
            </a:pPr>
            <a:r>
              <a:rPr lang="ru-RU" b="1" dirty="0" smtClean="0">
                <a:latin typeface="Times New Roman" pitchFamily="18" charset="0"/>
              </a:rPr>
              <a:t/>
            </a:r>
            <a:br>
              <a:rPr lang="ru-RU" b="1" dirty="0" smtClean="0">
                <a:latin typeface="Times New Roman" pitchFamily="18" charset="0"/>
              </a:rPr>
            </a:br>
            <a:r>
              <a:rPr lang="ru-RU" b="1" dirty="0" smtClean="0">
                <a:latin typeface="Times New Roman" pitchFamily="18" charset="0"/>
              </a:rPr>
              <a:t>  Численность. </a:t>
            </a:r>
            <a:r>
              <a:rPr lang="ru-RU" dirty="0" smtClean="0">
                <a:latin typeface="Times New Roman" pitchFamily="18" charset="0"/>
              </a:rPr>
              <a:t>В Челябинской области малочислен. Высокая плотность медянки отмечена лишь в </a:t>
            </a:r>
            <a:r>
              <a:rPr lang="ru-RU" dirty="0" err="1" smtClean="0">
                <a:latin typeface="Times New Roman" pitchFamily="18" charset="0"/>
              </a:rPr>
              <a:t>Саткинском</a:t>
            </a:r>
            <a:r>
              <a:rPr lang="ru-RU" dirty="0" smtClean="0">
                <a:latin typeface="Times New Roman" pitchFamily="18" charset="0"/>
              </a:rPr>
              <a:t> р-не, где на отдельных участках весной близ мест зимовки встречается до 19 особей на 1 км маршрута. </a:t>
            </a:r>
            <a:br>
              <a:rPr lang="ru-RU" dirty="0" smtClean="0">
                <a:latin typeface="Times New Roman" pitchFamily="18" charset="0"/>
              </a:rPr>
            </a:br>
            <a:endParaRPr lang="ru-RU" dirty="0" smtClean="0">
              <a:latin typeface="Times New Roman" pitchFamily="18" charset="0"/>
            </a:endParaRPr>
          </a:p>
          <a:p>
            <a:pPr>
              <a:buNone/>
            </a:pPr>
            <a:r>
              <a:rPr lang="ru-RU" dirty="0" smtClean="0">
                <a:latin typeface="Times New Roman" pitchFamily="18" charset="0"/>
              </a:rPr>
              <a:t>        </a:t>
            </a:r>
            <a:r>
              <a:rPr lang="ru-RU" b="1" dirty="0" smtClean="0">
                <a:latin typeface="Times New Roman" pitchFamily="18" charset="0"/>
              </a:rPr>
              <a:t>  Биология.</a:t>
            </a:r>
            <a:r>
              <a:rPr lang="ru-RU" dirty="0" smtClean="0">
                <a:latin typeface="Times New Roman" pitchFamily="18" charset="0"/>
              </a:rPr>
              <a:t> Придерживается опушек, полян, вырубок, гарей, зарослей подлеска, кустарников, обитает на прибрежных скалах. Активна с середины мая до конца августа. Ведет дневной образ жизни. Не ядовита. Питается в основном ящерицами, мелкими змеями других видов, изредка поедает мелких грызунов и птенцов во­робьиных птиц. Яйцеживородяща. В августе — сентябре самка рождает от 2 до 15 детенышей.</a:t>
            </a:r>
            <a:br>
              <a:rPr lang="ru-RU" dirty="0" smtClean="0">
                <a:latin typeface="Times New Roman" pitchFamily="18" charset="0"/>
              </a:rPr>
            </a:br>
            <a:endParaRPr lang="ru-RU" dirty="0" smtClean="0">
              <a:latin typeface="Times New Roman" pitchFamily="18" charset="0"/>
            </a:endParaRPr>
          </a:p>
          <a:p>
            <a:pPr>
              <a:buNone/>
            </a:pPr>
            <a:r>
              <a:rPr lang="ru-RU" dirty="0" smtClean="0">
                <a:latin typeface="Times New Roman" pitchFamily="18" charset="0"/>
              </a:rPr>
              <a:t>         </a:t>
            </a:r>
            <a:r>
              <a:rPr lang="ru-RU" b="1" dirty="0" smtClean="0">
                <a:latin typeface="Times New Roman" pitchFamily="18" charset="0"/>
              </a:rPr>
              <a:t>Лимитирующие факторы. </a:t>
            </a:r>
            <a:r>
              <a:rPr lang="ru-RU" dirty="0" smtClean="0">
                <a:latin typeface="Times New Roman" pitchFamily="18" charset="0"/>
              </a:rPr>
              <a:t>Прямое уничтожение человеком, так как медянка ошибочно считается ядовитой змеей, выпас скота, гибель на автодорогах. </a:t>
            </a:r>
            <a:r>
              <a:rPr lang="ru-RU" b="1" dirty="0" smtClean="0">
                <a:latin typeface="Times New Roman" pitchFamily="18" charset="0"/>
              </a:rPr>
              <a:t/>
            </a:r>
            <a:br>
              <a:rPr lang="ru-RU" b="1" dirty="0" smtClean="0">
                <a:latin typeface="Times New Roman" pitchFamily="18" charset="0"/>
              </a:rPr>
            </a:br>
            <a:endParaRPr lang="ru-RU" b="1" dirty="0" smtClean="0">
              <a:latin typeface="Times New Roman" pitchFamily="18" charset="0"/>
            </a:endParaRPr>
          </a:p>
          <a:p>
            <a:pPr>
              <a:buNone/>
            </a:pPr>
            <a:r>
              <a:rPr lang="ru-RU" b="1" dirty="0" smtClean="0">
                <a:latin typeface="Times New Roman" pitchFamily="18" charset="0"/>
              </a:rPr>
              <a:t>         Меры охраны. </a:t>
            </a:r>
            <a:r>
              <a:rPr lang="ru-RU" dirty="0" smtClean="0">
                <a:latin typeface="Times New Roman" pitchFamily="18" charset="0"/>
              </a:rPr>
              <a:t>Вид внесен в Приложение III к Бернской конвенции. Необходимы запрет на уничтожение медянки, разъяснение ее безвредности населению, созда­ние особо охраняемых природных территорий в местах наибольшей концентрации вида (пещерный комплекс близ д. </a:t>
            </a:r>
            <a:r>
              <a:rPr lang="ru-RU" dirty="0" err="1" smtClean="0">
                <a:latin typeface="Times New Roman" pitchFamily="18" charset="0"/>
              </a:rPr>
              <a:t>Сикиязтамак</a:t>
            </a:r>
            <a:r>
              <a:rPr lang="ru-RU" dirty="0" smtClean="0">
                <a:latin typeface="Times New Roman" pitchFamily="18" charset="0"/>
              </a:rPr>
              <a:t> </a:t>
            </a:r>
            <a:r>
              <a:rPr lang="ru-RU" dirty="0" err="1" smtClean="0">
                <a:latin typeface="Times New Roman" pitchFamily="18" charset="0"/>
              </a:rPr>
              <a:t>Саткинского</a:t>
            </a:r>
            <a:r>
              <a:rPr lang="ru-RU" dirty="0" smtClean="0">
                <a:latin typeface="Times New Roman" pitchFamily="18" charset="0"/>
              </a:rPr>
              <a:t> р-на, степь в окрестностях пос. </a:t>
            </a:r>
            <a:r>
              <a:rPr lang="ru-RU" dirty="0" err="1" smtClean="0">
                <a:latin typeface="Times New Roman" pitchFamily="18" charset="0"/>
              </a:rPr>
              <a:t>Грязнушинский</a:t>
            </a:r>
            <a:r>
              <a:rPr lang="ru-RU" dirty="0" smtClean="0">
                <a:latin typeface="Times New Roman" pitchFamily="18" charset="0"/>
              </a:rPr>
              <a:t> Кизильского р-на).  </a:t>
            </a:r>
          </a:p>
          <a:p>
            <a:pPr algn="ctr">
              <a:buNone/>
            </a:pPr>
            <a:endParaRPr lang="ru-RU" dirty="0"/>
          </a:p>
        </p:txBody>
      </p:sp>
      <p:pic>
        <p:nvPicPr>
          <p:cNvPr id="5" name="Picture 7" descr="обыкновенная медянка"/>
          <p:cNvPicPr>
            <a:picLocks noGrp="1" noChangeAspect="1" noChangeArrowheads="1"/>
          </p:cNvPicPr>
          <p:nvPr>
            <p:ph sz="half" idx="1"/>
          </p:nvPr>
        </p:nvPicPr>
        <p:blipFill>
          <a:blip r:embed="rId2" cstate="print"/>
          <a:srcRect/>
          <a:stretch>
            <a:fillRect/>
          </a:stretch>
        </p:blipFill>
        <p:spPr bwMode="auto">
          <a:xfrm rot="16200000">
            <a:off x="-890753" y="1490060"/>
            <a:ext cx="6188111" cy="38732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60648"/>
            <a:ext cx="4038600" cy="6408712"/>
          </a:xfrm>
        </p:spPr>
        <p:txBody>
          <a:bodyPr vert="vert270">
            <a:normAutofit fontScale="92500" lnSpcReduction="20000"/>
          </a:bodyPr>
          <a:lstStyle/>
          <a:p>
            <a:pPr algn="ctr">
              <a:buNone/>
            </a:pPr>
            <a:r>
              <a:rPr lang="ru-RU" b="1" dirty="0" smtClean="0">
                <a:solidFill>
                  <a:srgbClr val="0070C0"/>
                </a:solidFill>
                <a:effectLst>
                  <a:outerShdw blurRad="38100" dist="38100" dir="2700000" algn="tl">
                    <a:srgbClr val="FFFFFF"/>
                  </a:outerShdw>
                </a:effectLst>
                <a:latin typeface="Monotype Corsiva" pitchFamily="66" charset="0"/>
              </a:rPr>
              <a:t>ВЕРЕТЕНИЦА </a:t>
            </a:r>
            <a:r>
              <a:rPr lang="ru-RU" b="1" dirty="0" smtClean="0">
                <a:solidFill>
                  <a:srgbClr val="0070C0"/>
                </a:solidFill>
                <a:effectLst>
                  <a:outerShdw blurRad="38100" dist="38100" dir="2700000" algn="tl">
                    <a:srgbClr val="FFFFFF"/>
                  </a:outerShdw>
                </a:effectLst>
                <a:latin typeface="Monotype Corsiva" pitchFamily="66" charset="0"/>
              </a:rPr>
              <a:t>  ЛОМКАЯ</a:t>
            </a:r>
          </a:p>
          <a:p>
            <a:pPr algn="ctr">
              <a:buNone/>
            </a:pPr>
            <a:r>
              <a:rPr lang="ru-RU" sz="2000" b="1" dirty="0" smtClean="0"/>
              <a:t> </a:t>
            </a:r>
            <a:r>
              <a:rPr lang="ru-RU" sz="1200" b="1" dirty="0" smtClean="0">
                <a:latin typeface="Times New Roman" pitchFamily="18" charset="0"/>
              </a:rPr>
              <a:t>Распространение</a:t>
            </a:r>
            <a:r>
              <a:rPr lang="ru-RU" sz="1200" dirty="0" smtClean="0">
                <a:latin typeface="Times New Roman" pitchFamily="18" charset="0"/>
              </a:rPr>
              <a:t>. От Атлантического побережья Испании и Великобритании на восток до левобережья р. Тобол и г. Тюмень; от севера Республики Карелия до Северного Кавказа.</a:t>
            </a:r>
            <a:br>
              <a:rPr lang="ru-RU" sz="1200" dirty="0" smtClean="0">
                <a:latin typeface="Times New Roman" pitchFamily="18" charset="0"/>
              </a:rPr>
            </a:br>
            <a:r>
              <a:rPr lang="ru-RU" sz="1200" dirty="0" smtClean="0">
                <a:latin typeface="Times New Roman" pitchFamily="18" charset="0"/>
              </a:rPr>
              <a:t>Территория Челябинской области относится к периферии юго-восточной части ареала вида.</a:t>
            </a:r>
            <a:br>
              <a:rPr lang="ru-RU" sz="1200" dirty="0" smtClean="0">
                <a:latin typeface="Times New Roman" pitchFamily="18" charset="0"/>
              </a:rPr>
            </a:br>
            <a:r>
              <a:rPr lang="ru-RU" sz="1200" b="1" dirty="0" smtClean="0">
                <a:latin typeface="Times New Roman" pitchFamily="18" charset="0"/>
              </a:rPr>
              <a:t>  Численность.</a:t>
            </a:r>
            <a:r>
              <a:rPr lang="ru-RU" sz="1200" dirty="0" smtClean="0">
                <a:latin typeface="Times New Roman" pitchFamily="18" charset="0"/>
              </a:rPr>
              <a:t> Ранее вид был достаточно многочислен и широко распространен в области. В </a:t>
            </a:r>
            <a:r>
              <a:rPr lang="ru-RU" sz="1200" dirty="0" err="1" smtClean="0">
                <a:latin typeface="Times New Roman" pitchFamily="18" charset="0"/>
              </a:rPr>
              <a:t>Каслинском</a:t>
            </a:r>
            <a:r>
              <a:rPr lang="ru-RU" sz="1200" dirty="0" smtClean="0">
                <a:latin typeface="Times New Roman" pitchFamily="18" charset="0"/>
              </a:rPr>
              <a:t> р-не в 1985—1987 гг. отмечалось в среднем 8—10 особей веретеницы на 100 кв. м берега лесного ручья. За последнее десятилетие на участках с прежде высокой плотностью веретеницы ее численность снизилась почти в 5 раз. Высокая плотность вида сохранилась в основном в удаленных от поселений человека местах.</a:t>
            </a:r>
            <a:br>
              <a:rPr lang="ru-RU" sz="1200" dirty="0" smtClean="0">
                <a:latin typeface="Times New Roman" pitchFamily="18" charset="0"/>
              </a:rPr>
            </a:br>
            <a:r>
              <a:rPr lang="ru-RU" sz="1200" b="1" dirty="0" smtClean="0">
                <a:latin typeface="Times New Roman" pitchFamily="18" charset="0"/>
              </a:rPr>
              <a:t>  Биология. </a:t>
            </a:r>
            <a:r>
              <a:rPr lang="ru-RU" sz="1200" dirty="0" smtClean="0">
                <a:latin typeface="Times New Roman" pitchFamily="18" charset="0"/>
              </a:rPr>
              <a:t>Обитает преимущественно в лиственных и смешанных лесах на опушках, в зарослях кустарников, на просеках, вырубках. В горной местности чаще селится на южных склонах. В Челябинской области отмечен преимущественно в лесной зоне, в степной зоне найден только в реликтовых борах. Изредка встречается в открытой степи с кустарниками. Нередко обитает на огородах, в садах. Благодаря лесохозяйственной деятельности человека количество пригодных биотопов может местами увеличиваться. Питается дождевыми червями, моллюсками, насекомыми и их личинками. Яйцеживородяща. Молодые появляются в июле — августе. Плодовитость — 5—12 особей длиной 70—80 мм. Естественные враги, особенно в раннем возрасте, — землеройки, ежи, многие хищные птицы, змеи.</a:t>
            </a:r>
            <a:br>
              <a:rPr lang="ru-RU" sz="1200" dirty="0" smtClean="0">
                <a:latin typeface="Times New Roman" pitchFamily="18" charset="0"/>
              </a:rPr>
            </a:br>
            <a:r>
              <a:rPr lang="ru-RU" sz="1200" b="1" dirty="0" smtClean="0">
                <a:latin typeface="Times New Roman" pitchFamily="18" charset="0"/>
              </a:rPr>
              <a:t>  Лимитирующие факторы.</a:t>
            </a:r>
            <a:r>
              <a:rPr lang="ru-RU" sz="1200" dirty="0" smtClean="0">
                <a:latin typeface="Times New Roman" pitchFamily="18" charset="0"/>
              </a:rPr>
              <a:t> Трансформация местообитаний в результате хозяйственной деятельности человека (выкашивание лесных полян, выжигание опушек). Нередко прямое уничтожение людьми, так как веретеница часто ошибочно считается ядовитой змеей. Отмечена гибель животных под колесами автомашин на лесных дорогах, особенно в весенний период.</a:t>
            </a:r>
            <a:br>
              <a:rPr lang="ru-RU" sz="1200" dirty="0" smtClean="0">
                <a:latin typeface="Times New Roman" pitchFamily="18" charset="0"/>
              </a:rPr>
            </a:br>
            <a:r>
              <a:rPr lang="ru-RU" sz="1200" b="1" dirty="0" smtClean="0">
                <a:latin typeface="Times New Roman" pitchFamily="18" charset="0"/>
              </a:rPr>
              <a:t>  Меры охраны.</a:t>
            </a:r>
            <a:r>
              <a:rPr lang="ru-RU" sz="1200" dirty="0" smtClean="0">
                <a:latin typeface="Times New Roman" pitchFamily="18" charset="0"/>
              </a:rPr>
              <a:t> Внесен в Приложение III к Бернской конвенции. Необходимы запрет на уничтожение веретеницы, ограничение ее отлова в учебных и научных целях, мониторинг численности популяций.</a:t>
            </a:r>
            <a:endParaRPr lang="ru-RU" sz="1200" dirty="0"/>
          </a:p>
        </p:txBody>
      </p:sp>
      <p:pic>
        <p:nvPicPr>
          <p:cNvPr id="5" name="Picture 7" descr="anguis"/>
          <p:cNvPicPr>
            <a:picLocks noGrp="1" noChangeAspect="1" noChangeArrowheads="1"/>
          </p:cNvPicPr>
          <p:nvPr>
            <p:ph sz="half" idx="1"/>
          </p:nvPr>
        </p:nvPicPr>
        <p:blipFill>
          <a:blip r:embed="rId2" cstate="print"/>
          <a:srcRect/>
          <a:stretch>
            <a:fillRect/>
          </a:stretch>
        </p:blipFill>
        <p:spPr bwMode="auto">
          <a:xfrm rot="16200000">
            <a:off x="-640497" y="1361033"/>
            <a:ext cx="6005115" cy="409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116632"/>
            <a:ext cx="4388296" cy="6624736"/>
          </a:xfrm>
          <a:solidFill>
            <a:schemeClr val="accent6">
              <a:lumMod val="40000"/>
              <a:lumOff val="60000"/>
            </a:schemeClr>
          </a:solidFill>
          <a:ln w="57150">
            <a:solidFill>
              <a:srgbClr val="C00000"/>
            </a:solidFill>
          </a:ln>
        </p:spPr>
        <p:txBody>
          <a:bodyPr vert="vert270">
            <a:normAutofit fontScale="85000" lnSpcReduction="10000"/>
          </a:bodyPr>
          <a:lstStyle/>
          <a:p>
            <a:pPr algn="ctr">
              <a:buNone/>
            </a:pPr>
            <a:r>
              <a:rPr lang="ru-RU" sz="3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Что такое "Красная книга"? </a:t>
            </a:r>
            <a:endParaRPr lang="ru-RU" sz="3800" b="1" i="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buNone/>
            </a:pPr>
            <a:r>
              <a:rPr lang="ru-RU" b="1" i="1" dirty="0" smtClean="0">
                <a:solidFill>
                  <a:srgbClr val="FF0000"/>
                </a:solidFill>
              </a:rPr>
              <a:t>«</a:t>
            </a:r>
            <a:r>
              <a:rPr lang="ru-RU" b="1" i="1" dirty="0" smtClean="0">
                <a:solidFill>
                  <a:srgbClr val="FF0000"/>
                </a:solidFill>
              </a:rPr>
              <a:t>Красной книгой» называется книга о животных и растениях, которым грозит исчезновение. Почему красная? «Красная книга», как красный сигнал светофора предупреждает: «Остановись! Не трогай! Не уничтожай!». «Красная книга» — это не просто список редких и находящихся под угрозой исчезновения животных и растений. Эта книга — сигнал бедствия, который подают нам обитатели живого мира, нуждающиеся в помощи.</a:t>
            </a:r>
            <a:endParaRPr lang="ru-RU" b="1" i="1" dirty="0">
              <a:solidFill>
                <a:srgbClr val="FF0000"/>
              </a:solidFill>
            </a:endParaRPr>
          </a:p>
        </p:txBody>
      </p:sp>
      <p:sp>
        <p:nvSpPr>
          <p:cNvPr id="4" name="Содержимое 3"/>
          <p:cNvSpPr>
            <a:spLocks noGrp="1"/>
          </p:cNvSpPr>
          <p:nvPr>
            <p:ph sz="half" idx="2"/>
          </p:nvPr>
        </p:nvSpPr>
        <p:spPr>
          <a:xfrm>
            <a:off x="4648200" y="116632"/>
            <a:ext cx="4388296" cy="6624736"/>
          </a:xfrm>
          <a:solidFill>
            <a:schemeClr val="accent6">
              <a:lumMod val="40000"/>
              <a:lumOff val="60000"/>
            </a:schemeClr>
          </a:solidFill>
          <a:ln w="57150">
            <a:solidFill>
              <a:srgbClr val="C00000"/>
            </a:solidFill>
          </a:ln>
        </p:spPr>
        <p:txBody>
          <a:bodyPr vert="vert270">
            <a:noAutofit/>
          </a:bodyPr>
          <a:lstStyle/>
          <a:p>
            <a:pPr algn="ctr">
              <a:buNone/>
            </a:pPr>
            <a:r>
              <a:rPr lang="ru-RU" sz="2400" b="1" i="1" dirty="0" smtClean="0">
                <a:solidFill>
                  <a:srgbClr val="FF0000"/>
                </a:solidFill>
              </a:rPr>
              <a:t>  </a:t>
            </a:r>
          </a:p>
          <a:p>
            <a:pPr algn="ctr">
              <a:buNone/>
            </a:pPr>
            <a:r>
              <a:rPr lang="ru-RU" sz="2400" b="1" i="1" dirty="0" smtClean="0">
                <a:solidFill>
                  <a:srgbClr val="FF0000"/>
                </a:solidFill>
              </a:rPr>
              <a:t>     В </a:t>
            </a:r>
            <a:r>
              <a:rPr lang="ru-RU" sz="2400" b="1" i="1" dirty="0" smtClean="0">
                <a:solidFill>
                  <a:srgbClr val="FF0000"/>
                </a:solidFill>
              </a:rPr>
              <a:t>нашей стране есть не только Красная книга России, но и Красные книги краев и регионов. И на Южном Урале есть своя Красная книга, она называется «Красная книга Челябинской области». В Красную книгу Челябинской области попадают растения и животные, которые стали редкими на Южном Урале, или совсем исчезли с территории нашего края.</a:t>
            </a:r>
            <a:endParaRPr lang="ru-RU" sz="2400" b="1" i="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116632"/>
            <a:ext cx="4320480" cy="6624736"/>
          </a:xfrm>
          <a:solidFill>
            <a:schemeClr val="accent6">
              <a:lumMod val="40000"/>
              <a:lumOff val="60000"/>
            </a:schemeClr>
          </a:solidFill>
          <a:ln w="57150">
            <a:solidFill>
              <a:srgbClr val="C00000"/>
            </a:solidFill>
          </a:ln>
        </p:spPr>
        <p:txBody>
          <a:bodyPr vert="vert270">
            <a:normAutofit lnSpcReduction="10000"/>
          </a:bodyPr>
          <a:lstStyle/>
          <a:p>
            <a:pPr algn="ctr">
              <a:buNone/>
            </a:pPr>
            <a:endParaRPr lang="ru-RU" sz="3200" dirty="0" smtClean="0">
              <a:solidFill>
                <a:srgbClr val="FF0000"/>
              </a:solidFill>
            </a:endParaRPr>
          </a:p>
          <a:p>
            <a:pPr algn="ctr">
              <a:buNone/>
            </a:pPr>
            <a:r>
              <a:rPr lang="ru-RU" sz="3200" b="1" i="1" dirty="0" smtClean="0">
                <a:solidFill>
                  <a:srgbClr val="FF0000"/>
                </a:solidFill>
              </a:rPr>
              <a:t>В </a:t>
            </a:r>
            <a:r>
              <a:rPr lang="ru-RU" sz="3200" b="1" i="1" dirty="0" smtClean="0">
                <a:solidFill>
                  <a:srgbClr val="FF0000"/>
                </a:solidFill>
              </a:rPr>
              <a:t>красной книге есть разные страницы: черные и красные. На черных страницах рассказывается о животных и растениях, которых уже больше никогда не будет на Земле — люди полностью истребили их.</a:t>
            </a:r>
            <a:endParaRPr lang="ru-RU" b="1" i="1" dirty="0">
              <a:solidFill>
                <a:srgbClr val="FF0000"/>
              </a:solidFill>
            </a:endParaRPr>
          </a:p>
        </p:txBody>
      </p:sp>
      <p:sp>
        <p:nvSpPr>
          <p:cNvPr id="4" name="Содержимое 3"/>
          <p:cNvSpPr>
            <a:spLocks noGrp="1"/>
          </p:cNvSpPr>
          <p:nvPr>
            <p:ph sz="half" idx="2"/>
          </p:nvPr>
        </p:nvSpPr>
        <p:spPr>
          <a:xfrm>
            <a:off x="4716016" y="116632"/>
            <a:ext cx="4320480" cy="6624736"/>
          </a:xfrm>
          <a:solidFill>
            <a:schemeClr val="accent6">
              <a:lumMod val="40000"/>
              <a:lumOff val="60000"/>
            </a:schemeClr>
          </a:solidFill>
          <a:ln w="57150">
            <a:solidFill>
              <a:srgbClr val="C00000"/>
            </a:solidFill>
          </a:ln>
        </p:spPr>
        <p:txBody>
          <a:bodyPr vert="vert270">
            <a:normAutofit lnSpcReduction="10000"/>
          </a:bodyPr>
          <a:lstStyle/>
          <a:p>
            <a:pPr algn="ctr">
              <a:buNone/>
            </a:pPr>
            <a:r>
              <a:rPr lang="ru-RU" sz="3200" b="1" i="1" dirty="0" smtClean="0">
                <a:solidFill>
                  <a:srgbClr val="FF0000"/>
                </a:solidFill>
              </a:rPr>
              <a:t>Столько редких животных и птиц, Чтобы выжил простор многоликий, Ради света грядущих зарниц Охраняется Красной книгой, Чтоб пустыни нагрянуть не смели, Чтобы души не стали пусты. Охраняются птицы, Охраняются звери, Охраняются даже цветы!</a:t>
            </a:r>
            <a:endParaRPr lang="ru-RU" sz="3200" b="1" i="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788024" y="188640"/>
            <a:ext cx="4104456" cy="6408712"/>
          </a:xfrm>
        </p:spPr>
        <p:txBody>
          <a:bodyPr vert="vert270">
            <a:normAutofit fontScale="25000" lnSpcReduction="20000"/>
          </a:bodyPr>
          <a:lstStyle/>
          <a:p>
            <a:pPr algn="ctr">
              <a:buNone/>
            </a:pPr>
            <a:r>
              <a:rPr lang="ru-RU" sz="7400" b="1" dirty="0" smtClean="0">
                <a:solidFill>
                  <a:srgbClr val="00B050"/>
                </a:solidFill>
                <a:latin typeface="Monotype Corsiva" pitchFamily="66" charset="0"/>
              </a:rPr>
              <a:t>ЕВРОПЕЙСКАЯ ЧЕРНОЗОБАЯ ГАГАРА</a:t>
            </a:r>
          </a:p>
          <a:p>
            <a:pPr>
              <a:buNone/>
            </a:pPr>
            <a:endParaRPr lang="ru-RU" b="1" dirty="0" smtClean="0"/>
          </a:p>
          <a:p>
            <a:pPr>
              <a:buNone/>
            </a:pPr>
            <a:r>
              <a:rPr lang="ru-RU" sz="4000" b="1" dirty="0" smtClean="0"/>
              <a:t>Распространение</a:t>
            </a:r>
            <a:r>
              <a:rPr lang="ru-RU" sz="4000" b="1" dirty="0" smtClean="0"/>
              <a:t>.</a:t>
            </a:r>
          </a:p>
          <a:p>
            <a:pPr>
              <a:buNone/>
            </a:pPr>
            <a:r>
              <a:rPr lang="ru-RU" sz="4000" dirty="0" smtClean="0"/>
              <a:t>На </a:t>
            </a:r>
            <a:r>
              <a:rPr lang="ru-RU" sz="4000" dirty="0" smtClean="0"/>
              <a:t>Южном Урале обитает на границе ареала, гнездовья располагаются прерывисто. В Башкирском Зауралье - редок, встречается на </a:t>
            </a:r>
            <a:r>
              <a:rPr lang="ru-RU" sz="4000" dirty="0" smtClean="0"/>
              <a:t>пролете, </a:t>
            </a:r>
            <a:r>
              <a:rPr lang="ru-RU" sz="4000" dirty="0" smtClean="0"/>
              <a:t>на гнездовье встречался в </a:t>
            </a:r>
            <a:r>
              <a:rPr lang="ru-RU" sz="4000" dirty="0" err="1" smtClean="0"/>
              <a:t>Учалинском</a:t>
            </a:r>
            <a:r>
              <a:rPr lang="ru-RU" sz="4000" dirty="0" smtClean="0"/>
              <a:t> </a:t>
            </a:r>
            <a:r>
              <a:rPr lang="ru-RU" sz="4000" dirty="0" smtClean="0"/>
              <a:t>р-не, </a:t>
            </a:r>
            <a:r>
              <a:rPr lang="ru-RU" sz="4000" dirty="0" smtClean="0"/>
              <a:t>в 2000 г. 3 гнездящиеся пары обнаружены у р. </a:t>
            </a:r>
            <a:r>
              <a:rPr lang="ru-RU" sz="4000" dirty="0" err="1" smtClean="0"/>
              <a:t>Таналык</a:t>
            </a:r>
            <a:r>
              <a:rPr lang="ru-RU" sz="4000" dirty="0" smtClean="0"/>
              <a:t>. </a:t>
            </a:r>
            <a:r>
              <a:rPr lang="ru-RU" sz="4000" dirty="0" smtClean="0"/>
              <a:t>В Курганской области гнездится в северо-восточной части на оз. Черном и некоторых других </a:t>
            </a:r>
            <a:r>
              <a:rPr lang="ru-RU" sz="4000" dirty="0" smtClean="0"/>
              <a:t>озерах. </a:t>
            </a:r>
            <a:r>
              <a:rPr lang="ru-RU" sz="4000" dirty="0" smtClean="0"/>
              <a:t>В Свердловской области </a:t>
            </a:r>
            <a:r>
              <a:rPr lang="ru-RU" sz="4000" dirty="0" smtClean="0"/>
              <a:t>редок. В </a:t>
            </a:r>
            <a:r>
              <a:rPr lang="ru-RU" sz="4000" dirty="0" smtClean="0"/>
              <a:t>Челябинской области стабильно гнездится с 1920-х гг. на озерах </a:t>
            </a:r>
            <a:r>
              <a:rPr lang="ru-RU" sz="4000" dirty="0" err="1" smtClean="0"/>
              <a:t>Ильменского</a:t>
            </a:r>
            <a:r>
              <a:rPr lang="ru-RU" sz="4000" dirty="0" smtClean="0"/>
              <a:t> </a:t>
            </a:r>
            <a:r>
              <a:rPr lang="ru-RU" sz="4000" dirty="0" smtClean="0"/>
              <a:t>заповедника. </a:t>
            </a:r>
            <a:r>
              <a:rPr lang="ru-RU" sz="4000" dirty="0" smtClean="0"/>
              <a:t>В разные годы встречался на озерах </a:t>
            </a:r>
            <a:r>
              <a:rPr lang="ru-RU" sz="4000" dirty="0" err="1" smtClean="0"/>
              <a:t>Мисяш</a:t>
            </a:r>
            <a:r>
              <a:rPr lang="ru-RU" sz="4000" dirty="0" smtClean="0"/>
              <a:t>, </a:t>
            </a:r>
            <a:r>
              <a:rPr lang="ru-RU" sz="4000" dirty="0" smtClean="0"/>
              <a:t>Иткуль и </a:t>
            </a:r>
            <a:r>
              <a:rPr lang="ru-RU" sz="4000" dirty="0" err="1" smtClean="0"/>
              <a:t>Тюлюкское</a:t>
            </a:r>
            <a:r>
              <a:rPr lang="ru-RU" sz="4000" dirty="0" smtClean="0"/>
              <a:t>. </a:t>
            </a:r>
            <a:r>
              <a:rPr lang="ru-RU" sz="4000" dirty="0" smtClean="0"/>
              <a:t>Отдельные пары гнездятся в </a:t>
            </a:r>
            <a:r>
              <a:rPr lang="ru-RU" sz="4000" dirty="0" smtClean="0"/>
              <a:t>Восточно-Уральском заповеднике, </a:t>
            </a:r>
            <a:r>
              <a:rPr lang="ru-RU" sz="4000" dirty="0" smtClean="0"/>
              <a:t>на озерах Октябрьского и Красноармейского р-нов, а также на оз. </a:t>
            </a:r>
            <a:r>
              <a:rPr lang="ru-RU" sz="4000" dirty="0" err="1" smtClean="0"/>
              <a:t>Курлады</a:t>
            </a:r>
            <a:r>
              <a:rPr lang="ru-RU" sz="4000" dirty="0" smtClean="0"/>
              <a:t>. </a:t>
            </a:r>
            <a:r>
              <a:rPr lang="ru-RU" sz="4000" dirty="0" smtClean="0"/>
              <a:t>Есть предположения о гнездовании на оз. Уфимском в </a:t>
            </a:r>
            <a:r>
              <a:rPr lang="ru-RU" sz="4000" dirty="0" err="1" smtClean="0"/>
              <a:t>окрест-ностях</a:t>
            </a:r>
            <a:r>
              <a:rPr lang="ru-RU" sz="4000" dirty="0" smtClean="0"/>
              <a:t> г. </a:t>
            </a:r>
            <a:r>
              <a:rPr lang="ru-RU" sz="4000" dirty="0" smtClean="0"/>
              <a:t>Карабаш, </a:t>
            </a:r>
            <a:r>
              <a:rPr lang="ru-RU" sz="4000" dirty="0" smtClean="0"/>
              <a:t>на оз. </a:t>
            </a:r>
            <a:r>
              <a:rPr lang="ru-RU" sz="4000" dirty="0" err="1" smtClean="0"/>
              <a:t>Маян</a:t>
            </a:r>
            <a:r>
              <a:rPr lang="ru-RU" sz="4000" dirty="0" smtClean="0"/>
              <a:t> на северо-востоке </a:t>
            </a:r>
            <a:r>
              <a:rPr lang="ru-RU" sz="4000" dirty="0" smtClean="0"/>
              <a:t>области.</a:t>
            </a:r>
            <a:endParaRPr lang="ru-RU" sz="4000" dirty="0" smtClean="0"/>
          </a:p>
          <a:p>
            <a:pPr>
              <a:buNone/>
            </a:pPr>
            <a:r>
              <a:rPr lang="ru-RU" sz="4000" b="1" dirty="0" smtClean="0"/>
              <a:t>Численность.</a:t>
            </a:r>
          </a:p>
          <a:p>
            <a:pPr>
              <a:buNone/>
            </a:pPr>
            <a:r>
              <a:rPr lang="ru-RU" sz="4000" dirty="0" smtClean="0"/>
              <a:t>На 10 озерах </a:t>
            </a:r>
            <a:r>
              <a:rPr lang="ru-RU" sz="4000" dirty="0" err="1" smtClean="0"/>
              <a:t>Ильменского</a:t>
            </a:r>
            <a:r>
              <a:rPr lang="ru-RU" sz="4000" dirty="0" smtClean="0"/>
              <a:t> </a:t>
            </a:r>
            <a:r>
              <a:rPr lang="ru-RU" sz="4000" dirty="0" err="1" smtClean="0"/>
              <a:t>заповед-ника</a:t>
            </a:r>
            <a:r>
              <a:rPr lang="ru-RU" sz="4000" dirty="0" smtClean="0"/>
              <a:t> гнездится от 20 до 28 пар, средняя плотность гнездящихся птиц - около 1 пары на 100 га водоемов. В периоды миграции летит одиночно или парами, скопления из нескольких сотен гагар наблюдали лишь дважды: в конце августа 1991 г. на оз. Большое </a:t>
            </a:r>
            <a:r>
              <a:rPr lang="ru-RU" sz="4000" dirty="0" err="1" smtClean="0"/>
              <a:t>Миассово</a:t>
            </a:r>
            <a:r>
              <a:rPr lang="ru-RU" sz="4000" dirty="0" smtClean="0"/>
              <a:t> и 1-2 мая 1993 г. на оз. </a:t>
            </a:r>
            <a:r>
              <a:rPr lang="ru-RU" sz="4000" dirty="0" err="1" smtClean="0"/>
              <a:t>Курлады</a:t>
            </a:r>
            <a:r>
              <a:rPr lang="ru-RU" sz="4000" dirty="0" smtClean="0"/>
              <a:t>.</a:t>
            </a:r>
          </a:p>
          <a:p>
            <a:pPr>
              <a:buNone/>
            </a:pPr>
            <a:r>
              <a:rPr lang="ru-RU" sz="4000" b="1" dirty="0" smtClean="0"/>
              <a:t>Биология.</a:t>
            </a:r>
          </a:p>
          <a:p>
            <a:pPr>
              <a:buNone/>
            </a:pPr>
            <a:r>
              <a:rPr lang="ru-RU" sz="4000" dirty="0" smtClean="0"/>
              <a:t>Населяет крупные и средние, размером более 100 га, водоемы с пресной водой, глубиной не менее 2 м, богатые рыбой, с большими массивами сплавин. Кроме рыбы, поедает ракообразных, моллюсков. Гнездится у самой кромки воды, яйца откладывает с 15 по 28 мая, размер кладки в среднем составляет 1,8 яйца, насиживает ее 25 дней. Успех гнездования - 52 %. Птенцы появляются с 10 июня по 2 июля. Гибель птенцов составляет 30 % - от хищничества серебристых чаек, коршунов, норок. Птицы оставляют кладки при частом появлении людей вблизи гнезда.</a:t>
            </a:r>
          </a:p>
          <a:p>
            <a:pPr>
              <a:buNone/>
            </a:pPr>
            <a:r>
              <a:rPr lang="ru-RU" sz="4000" b="1" dirty="0" smtClean="0"/>
              <a:t>Лимитирующие факторы.</a:t>
            </a:r>
          </a:p>
          <a:p>
            <a:pPr>
              <a:buNone/>
            </a:pPr>
            <a:r>
              <a:rPr lang="ru-RU" sz="4000" dirty="0" smtClean="0"/>
              <a:t>Низкая плодовитость, обмеление водоемов и снижение их продуктивности, беспокойство в период насиживания. В Челябинской области является условно охотничьим видом, изредка добывается охотниками.</a:t>
            </a:r>
          </a:p>
          <a:p>
            <a:pPr>
              <a:buNone/>
            </a:pPr>
            <a:r>
              <a:rPr lang="ru-RU" sz="4000" b="1" dirty="0" smtClean="0"/>
              <a:t>Меры охраны.</a:t>
            </a:r>
          </a:p>
          <a:p>
            <a:pPr>
              <a:buNone/>
            </a:pPr>
            <a:r>
              <a:rPr lang="ru-RU" sz="4000" dirty="0" smtClean="0"/>
              <a:t>Внесен в Приложение II к Бернской конвенции. Охраняется в </a:t>
            </a:r>
            <a:r>
              <a:rPr lang="ru-RU" sz="4000" dirty="0" err="1" smtClean="0"/>
              <a:t>Ильменском</a:t>
            </a:r>
            <a:r>
              <a:rPr lang="ru-RU" sz="4000" dirty="0" smtClean="0"/>
              <a:t> заповеднике. В местах гнездования необходимы режим покоя с мая до конца июня, запрет охоты и рыбной ловли ставными сетями.</a:t>
            </a:r>
          </a:p>
          <a:p>
            <a:pPr algn="ctr">
              <a:buNone/>
            </a:pPr>
            <a:endParaRPr lang="ru-RU" sz="4000" dirty="0"/>
          </a:p>
        </p:txBody>
      </p:sp>
      <p:pic>
        <p:nvPicPr>
          <p:cNvPr id="1026" name="Picture 2" descr="C:\Users\Владислав\Desktop\оо.jpg"/>
          <p:cNvPicPr>
            <a:picLocks noGrp="1" noChangeAspect="1" noChangeArrowheads="1"/>
          </p:cNvPicPr>
          <p:nvPr>
            <p:ph sz="half" idx="1"/>
          </p:nvPr>
        </p:nvPicPr>
        <p:blipFill>
          <a:blip r:embed="rId2" cstate="print"/>
          <a:srcRect/>
          <a:stretch>
            <a:fillRect/>
          </a:stretch>
        </p:blipFill>
        <p:spPr bwMode="auto">
          <a:xfrm rot="16200000">
            <a:off x="-978244" y="1176982"/>
            <a:ext cx="6552728" cy="443202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60648"/>
            <a:ext cx="4244280" cy="6408712"/>
          </a:xfrm>
        </p:spPr>
        <p:txBody>
          <a:bodyPr vert="vert270">
            <a:normAutofit fontScale="40000" lnSpcReduction="20000"/>
          </a:bodyPr>
          <a:lstStyle/>
          <a:p>
            <a:pPr algn="ctr">
              <a:buNone/>
            </a:pPr>
            <a:r>
              <a:rPr lang="ru-RU" sz="6000" b="1" dirty="0" smtClean="0">
                <a:solidFill>
                  <a:srgbClr val="00B050"/>
                </a:solidFill>
                <a:latin typeface="Monotype Corsiva" pitchFamily="66" charset="0"/>
              </a:rPr>
              <a:t>СЕРОЩЕКАЯ ПОГАНКА</a:t>
            </a:r>
          </a:p>
          <a:p>
            <a:pPr>
              <a:buNone/>
            </a:pPr>
            <a:endParaRPr lang="ru-RU" b="1" dirty="0" smtClean="0"/>
          </a:p>
          <a:p>
            <a:pPr>
              <a:buNone/>
            </a:pPr>
            <a:r>
              <a:rPr lang="ru-RU" b="1" dirty="0" smtClean="0"/>
              <a:t>           Распространение</a:t>
            </a:r>
            <a:r>
              <a:rPr lang="ru-RU" b="1" dirty="0" smtClean="0"/>
              <a:t>.</a:t>
            </a:r>
          </a:p>
          <a:p>
            <a:pPr>
              <a:buNone/>
            </a:pPr>
            <a:r>
              <a:rPr lang="ru-RU" dirty="0" smtClean="0"/>
              <a:t>           Европа</a:t>
            </a:r>
            <a:r>
              <a:rPr lang="ru-RU" dirty="0" smtClean="0"/>
              <a:t>, Западная и Восточная Сибирь, Средняя Азия, бореальные части Северной Америки. На Урале северная граница ареала доходит до юга Свердловской области </a:t>
            </a:r>
            <a:r>
              <a:rPr lang="ru-RU" dirty="0" smtClean="0"/>
              <a:t>, </a:t>
            </a:r>
            <a:r>
              <a:rPr lang="ru-RU" dirty="0" smtClean="0"/>
              <a:t>но в последнее десятилетие там встречали только залетных птиц </a:t>
            </a:r>
            <a:r>
              <a:rPr lang="ru-RU" dirty="0" smtClean="0"/>
              <a:t>. </a:t>
            </a:r>
            <a:r>
              <a:rPr lang="ru-RU" dirty="0" smtClean="0"/>
              <a:t>В Республике Башкортостан </a:t>
            </a:r>
            <a:r>
              <a:rPr lang="ru-RU" dirty="0" smtClean="0"/>
              <a:t>редкий гнездящийся </a:t>
            </a:r>
            <a:r>
              <a:rPr lang="ru-RU" dirty="0" smtClean="0"/>
              <a:t>вид </a:t>
            </a:r>
            <a:r>
              <a:rPr lang="ru-RU" dirty="0" smtClean="0"/>
              <a:t>.</a:t>
            </a:r>
            <a:endParaRPr lang="ru-RU" dirty="0" smtClean="0"/>
          </a:p>
          <a:p>
            <a:pPr>
              <a:buNone/>
            </a:pPr>
            <a:r>
              <a:rPr lang="ru-RU" dirty="0" smtClean="0"/>
              <a:t>           В Челябинской </a:t>
            </a:r>
            <a:r>
              <a:rPr lang="ru-RU" dirty="0" smtClean="0"/>
              <a:t>области гнездование отмечено в лесостепной и степной зонах: в г. Магнитогорске </a:t>
            </a:r>
            <a:r>
              <a:rPr lang="ru-RU" dirty="0" smtClean="0"/>
              <a:t>, </a:t>
            </a:r>
            <a:r>
              <a:rPr lang="ru-RU" dirty="0" smtClean="0"/>
              <a:t>на озерах </a:t>
            </a:r>
            <a:r>
              <a:rPr lang="ru-RU" dirty="0" err="1" smtClean="0"/>
              <a:t>Тирикуль</a:t>
            </a:r>
            <a:r>
              <a:rPr lang="ru-RU" dirty="0" smtClean="0"/>
              <a:t>, </a:t>
            </a:r>
            <a:r>
              <a:rPr lang="ru-RU" dirty="0" err="1" smtClean="0"/>
              <a:t>Мамынкуль</a:t>
            </a:r>
            <a:r>
              <a:rPr lang="ru-RU" dirty="0" smtClean="0"/>
              <a:t>, </a:t>
            </a:r>
            <a:r>
              <a:rPr lang="ru-RU" dirty="0" err="1" smtClean="0"/>
              <a:t>Маян</a:t>
            </a:r>
            <a:r>
              <a:rPr lang="ru-RU" dirty="0" smtClean="0"/>
              <a:t>, Журавлиное и окрестностях пос. Амурский </a:t>
            </a:r>
            <a:r>
              <a:rPr lang="ru-RU" dirty="0" err="1" smtClean="0"/>
              <a:t>Брединского</a:t>
            </a:r>
            <a:r>
              <a:rPr lang="ru-RU" dirty="0" smtClean="0"/>
              <a:t> р-на. Залеты 1-3 птиц наблюдались в 1960-х гг. в </a:t>
            </a:r>
            <a:r>
              <a:rPr lang="ru-RU" dirty="0" err="1" smtClean="0"/>
              <a:t>горно-лесную</a:t>
            </a:r>
            <a:r>
              <a:rPr lang="ru-RU" dirty="0" smtClean="0"/>
              <a:t> зону [6] и в 1980-1990-х гг. на озера </a:t>
            </a:r>
            <a:r>
              <a:rPr lang="ru-RU" dirty="0" err="1" smtClean="0"/>
              <a:t>Ильменского</a:t>
            </a:r>
            <a:r>
              <a:rPr lang="ru-RU" dirty="0" smtClean="0"/>
              <a:t> заповедника и пруды г. Миасса, где возможно и гнездование. Более обычен в степной зоне области </a:t>
            </a:r>
            <a:r>
              <a:rPr lang="ru-RU" dirty="0" smtClean="0"/>
              <a:t>].</a:t>
            </a:r>
            <a:endParaRPr lang="ru-RU" dirty="0" smtClean="0"/>
          </a:p>
          <a:p>
            <a:pPr>
              <a:buNone/>
            </a:pPr>
            <a:r>
              <a:rPr lang="ru-RU" b="1" dirty="0" smtClean="0"/>
              <a:t>          Численность</a:t>
            </a:r>
            <a:r>
              <a:rPr lang="ru-RU" b="1" dirty="0" smtClean="0"/>
              <a:t>.</a:t>
            </a:r>
          </a:p>
          <a:p>
            <a:pPr>
              <a:buNone/>
            </a:pPr>
            <a:r>
              <a:rPr lang="ru-RU" dirty="0" smtClean="0"/>
              <a:t>          В </a:t>
            </a:r>
            <a:r>
              <a:rPr lang="ru-RU" dirty="0" smtClean="0"/>
              <a:t>1994 г. </a:t>
            </a:r>
            <a:r>
              <a:rPr lang="ru-RU" dirty="0" err="1" smtClean="0"/>
              <a:t>серощекая</a:t>
            </a:r>
            <a:r>
              <a:rPr lang="ru-RU" dirty="0" smtClean="0"/>
              <a:t> поганка была обычна на разливах оз. </a:t>
            </a:r>
            <a:r>
              <a:rPr lang="ru-RU" dirty="0" err="1" smtClean="0"/>
              <a:t>Маян</a:t>
            </a:r>
            <a:r>
              <a:rPr lang="ru-RU" dirty="0" smtClean="0"/>
              <a:t>, где на 1 км побережья учитывалось по 1 паре, в других местах на 10 км маршрута встречалось не более 1 пары или </a:t>
            </a:r>
            <a:r>
              <a:rPr lang="ru-RU" dirty="0" smtClean="0"/>
              <a:t>выводка.</a:t>
            </a:r>
            <a:endParaRPr lang="ru-RU" dirty="0" smtClean="0"/>
          </a:p>
          <a:p>
            <a:pPr>
              <a:buNone/>
            </a:pPr>
            <a:r>
              <a:rPr lang="ru-RU" b="1" dirty="0" smtClean="0"/>
              <a:t>            Биология</a:t>
            </a:r>
            <a:r>
              <a:rPr lang="ru-RU" b="1" dirty="0" smtClean="0"/>
              <a:t>.</a:t>
            </a:r>
          </a:p>
          <a:p>
            <a:pPr>
              <a:buNone/>
            </a:pPr>
            <a:r>
              <a:rPr lang="ru-RU" dirty="0" smtClean="0"/>
              <a:t>           Предпочитает </a:t>
            </a:r>
            <a:r>
              <a:rPr lang="ru-RU" dirty="0" smtClean="0"/>
              <a:t>неглубокие, сильно заросшие водоемы площадью более 5 га, преимущественно </a:t>
            </a:r>
            <a:r>
              <a:rPr lang="ru-RU" dirty="0" err="1" smtClean="0"/>
              <a:t>эвтрофные</a:t>
            </a:r>
            <a:r>
              <a:rPr lang="ru-RU" dirty="0" smtClean="0"/>
              <a:t>. Откладка яиц происходит с конца мая до конца июня. В кладке чаще всего 4 яйца. В выводке обычно по 2 птенца. Питается водными беспозвоночными.</a:t>
            </a:r>
          </a:p>
          <a:p>
            <a:pPr>
              <a:buNone/>
            </a:pPr>
            <a:r>
              <a:rPr lang="ru-RU" b="1" dirty="0" smtClean="0"/>
              <a:t>           Лимитирующие </a:t>
            </a:r>
            <a:r>
              <a:rPr lang="ru-RU" b="1" dirty="0" smtClean="0"/>
              <a:t>факторы.</a:t>
            </a:r>
          </a:p>
          <a:p>
            <a:pPr>
              <a:buNone/>
            </a:pPr>
            <a:r>
              <a:rPr lang="ru-RU" dirty="0" smtClean="0"/>
              <a:t>          Изменения </a:t>
            </a:r>
            <a:r>
              <a:rPr lang="ru-RU" dirty="0" err="1" smtClean="0"/>
              <a:t>гидрологиче-ского</a:t>
            </a:r>
            <a:r>
              <a:rPr lang="ru-RU" dirty="0" smtClean="0"/>
              <a:t> режима, хищничество серебристых чаек и болотных луней, гибель птиц в рыболовных снастях, иногда - в результате охоты.</a:t>
            </a:r>
          </a:p>
          <a:p>
            <a:pPr>
              <a:buNone/>
            </a:pPr>
            <a:r>
              <a:rPr lang="ru-RU" b="1" dirty="0" smtClean="0"/>
              <a:t>           Меры </a:t>
            </a:r>
            <a:r>
              <a:rPr lang="ru-RU" b="1" dirty="0" smtClean="0"/>
              <a:t>охраны.</a:t>
            </a:r>
          </a:p>
          <a:p>
            <a:pPr>
              <a:buNone/>
            </a:pPr>
            <a:r>
              <a:rPr lang="ru-RU" dirty="0" smtClean="0"/>
              <a:t>              Запрет </a:t>
            </a:r>
            <a:r>
              <a:rPr lang="ru-RU" dirty="0" smtClean="0"/>
              <a:t>охоты, пропаганда охраны вида среди населения.</a:t>
            </a:r>
            <a:endParaRPr lang="ru-RU" dirty="0"/>
          </a:p>
        </p:txBody>
      </p:sp>
      <p:pic>
        <p:nvPicPr>
          <p:cNvPr id="7" name="Содержимое 6" descr="вв.gif"/>
          <p:cNvPicPr>
            <a:picLocks noGrp="1" noChangeAspect="1"/>
          </p:cNvPicPr>
          <p:nvPr>
            <p:ph sz="half" idx="1"/>
          </p:nvPr>
        </p:nvPicPr>
        <p:blipFill>
          <a:blip r:embed="rId2" cstate="print"/>
          <a:stretch>
            <a:fillRect/>
          </a:stretch>
        </p:blipFill>
        <p:spPr>
          <a:xfrm rot="16200000">
            <a:off x="-799011" y="1599211"/>
            <a:ext cx="6133510" cy="388843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а.gif"/>
          <p:cNvPicPr>
            <a:picLocks noGrp="1" noChangeAspect="1"/>
          </p:cNvPicPr>
          <p:nvPr>
            <p:ph sz="half" idx="1"/>
          </p:nvPr>
        </p:nvPicPr>
        <p:blipFill>
          <a:blip r:embed="rId2" cstate="print"/>
          <a:stretch>
            <a:fillRect/>
          </a:stretch>
        </p:blipFill>
        <p:spPr>
          <a:xfrm>
            <a:off x="251521" y="177862"/>
            <a:ext cx="4032448" cy="6347482"/>
          </a:xfrm>
        </p:spPr>
      </p:pic>
      <p:sp>
        <p:nvSpPr>
          <p:cNvPr id="4" name="Содержимое 3"/>
          <p:cNvSpPr>
            <a:spLocks noGrp="1"/>
          </p:cNvSpPr>
          <p:nvPr>
            <p:ph sz="half" idx="2"/>
          </p:nvPr>
        </p:nvSpPr>
        <p:spPr>
          <a:xfrm>
            <a:off x="4648200" y="260648"/>
            <a:ext cx="4244280" cy="6336704"/>
          </a:xfrm>
        </p:spPr>
        <p:txBody>
          <a:bodyPr vert="vert270">
            <a:normAutofit fontScale="92500" lnSpcReduction="20000"/>
          </a:bodyPr>
          <a:lstStyle/>
          <a:p>
            <a:pPr algn="ctr">
              <a:buNone/>
            </a:pPr>
            <a:r>
              <a:rPr lang="ru-RU" b="1" dirty="0" smtClean="0">
                <a:solidFill>
                  <a:srgbClr val="00B050"/>
                </a:solidFill>
                <a:latin typeface="Monotype Corsiva" pitchFamily="66" charset="0"/>
              </a:rPr>
              <a:t>БОЛЬШАЯ БЕЛАЯ ЦАПЛЯ</a:t>
            </a:r>
          </a:p>
          <a:p>
            <a:pPr>
              <a:buNone/>
            </a:pPr>
            <a:r>
              <a:rPr lang="ru-RU" sz="1200" b="1" dirty="0" smtClean="0"/>
              <a:t>           Распространение</a:t>
            </a:r>
            <a:r>
              <a:rPr lang="ru-RU" sz="1200" b="1" dirty="0" smtClean="0"/>
              <a:t>.</a:t>
            </a:r>
          </a:p>
          <a:p>
            <a:pPr>
              <a:buNone/>
            </a:pPr>
            <a:r>
              <a:rPr lang="ru-RU" sz="1200" dirty="0" smtClean="0"/>
              <a:t>             В </a:t>
            </a:r>
            <a:r>
              <a:rPr lang="ru-RU" sz="1200" dirty="0" smtClean="0"/>
              <a:t>Челябинской области вид находится на северной границе ареала. Первое упоминание вида относится к 1984 г., когда залет 3 особей был отмечен в Восточно-Уральском </a:t>
            </a:r>
            <a:r>
              <a:rPr lang="ru-RU" sz="1200" dirty="0" smtClean="0"/>
              <a:t>заповеднике. </a:t>
            </a:r>
            <a:r>
              <a:rPr lang="ru-RU" sz="1200" dirty="0" smtClean="0"/>
              <a:t>В 1985 г. одиночную птицу наблюдали на оз. </a:t>
            </a:r>
            <a:r>
              <a:rPr lang="ru-RU" sz="1200" dirty="0" err="1" smtClean="0"/>
              <a:t>Карагуз</a:t>
            </a:r>
            <a:r>
              <a:rPr lang="ru-RU" sz="1200" dirty="0" smtClean="0"/>
              <a:t> на севере </a:t>
            </a:r>
            <a:r>
              <a:rPr lang="ru-RU" sz="1200" dirty="0" smtClean="0"/>
              <a:t>области. </a:t>
            </a:r>
            <a:r>
              <a:rPr lang="ru-RU" sz="1200" dirty="0" smtClean="0"/>
              <a:t>Зимой 1985-1986 гг. залетная особь была зарегистрирована на </a:t>
            </a:r>
            <a:r>
              <a:rPr lang="ru-RU" sz="1200" dirty="0" err="1" smtClean="0"/>
              <a:t>Шершневском</a:t>
            </a:r>
            <a:r>
              <a:rPr lang="ru-RU" sz="1200" dirty="0" smtClean="0"/>
              <a:t> водохранилище вблизи г. </a:t>
            </a:r>
            <a:r>
              <a:rPr lang="ru-RU" sz="1200" dirty="0" smtClean="0"/>
              <a:t>Челябинска. </a:t>
            </a:r>
            <a:r>
              <a:rPr lang="ru-RU" sz="1200" dirty="0" smtClean="0"/>
              <a:t>В </a:t>
            </a:r>
            <a:r>
              <a:rPr lang="ru-RU" sz="1200" dirty="0" err="1" smtClean="0"/>
              <a:t>Брединском</a:t>
            </a:r>
            <a:r>
              <a:rPr lang="ru-RU" sz="1200" dirty="0" smtClean="0"/>
              <a:t> р-не залетные особи наблюдались в 1990 и 1995 гг</a:t>
            </a:r>
            <a:r>
              <a:rPr lang="ru-RU" sz="1200" dirty="0" smtClean="0"/>
              <a:t>., </a:t>
            </a:r>
            <a:r>
              <a:rPr lang="ru-RU" sz="1200" dirty="0" smtClean="0"/>
              <a:t>там же цапли держались на одном из прудов оседло из года в </a:t>
            </a:r>
            <a:r>
              <a:rPr lang="ru-RU" sz="1200" dirty="0" smtClean="0"/>
              <a:t>год]. </a:t>
            </a:r>
            <a:r>
              <a:rPr lang="ru-RU" sz="1200" dirty="0" smtClean="0"/>
              <a:t>В конце 1990-х гг. группы бродячих больших белых цапель численностью от 3 до 15 особей стали ежегодно встречаться в степной и лесостепной зонах на востоке области. В 2000 г. егерем </a:t>
            </a:r>
            <a:r>
              <a:rPr lang="ru-RU" sz="1200" dirty="0" err="1" smtClean="0"/>
              <a:t>Кочердыкского</a:t>
            </a:r>
            <a:r>
              <a:rPr lang="ru-RU" sz="1200" dirty="0" smtClean="0"/>
              <a:t> заказника было обнаружено гнездо на оз. </a:t>
            </a:r>
            <a:r>
              <a:rPr lang="ru-RU" sz="1200" dirty="0" smtClean="0"/>
              <a:t>Камышное, </a:t>
            </a:r>
            <a:r>
              <a:rPr lang="ru-RU" sz="1200" dirty="0" smtClean="0"/>
              <a:t>что подтвердило возможность спорадического гнездования вида в регионе. По опросным данным, гнездится на оз. Тарутино Чесменского </a:t>
            </a:r>
            <a:r>
              <a:rPr lang="ru-RU" sz="1200" dirty="0" smtClean="0"/>
              <a:t>р-на. </a:t>
            </a:r>
            <a:r>
              <a:rPr lang="ru-RU" sz="1200" dirty="0" smtClean="0"/>
              <a:t>Самые северные точки встреч в области - озера </a:t>
            </a:r>
            <a:r>
              <a:rPr lang="ru-RU" sz="1200" dirty="0" err="1" smtClean="0"/>
              <a:t>Карагуз</a:t>
            </a:r>
            <a:r>
              <a:rPr lang="ru-RU" sz="1200" dirty="0" smtClean="0"/>
              <a:t> </a:t>
            </a:r>
            <a:r>
              <a:rPr lang="ru-RU" sz="1200" dirty="0" smtClean="0"/>
              <a:t> </a:t>
            </a:r>
            <a:r>
              <a:rPr lang="ru-RU" sz="1200" dirty="0" smtClean="0"/>
              <a:t>и </a:t>
            </a:r>
            <a:r>
              <a:rPr lang="ru-RU" sz="1200" dirty="0" err="1" smtClean="0"/>
              <a:t>Маян</a:t>
            </a:r>
            <a:r>
              <a:rPr lang="ru-RU" sz="1200" dirty="0" smtClean="0"/>
              <a:t>.</a:t>
            </a:r>
            <a:endParaRPr lang="ru-RU" sz="1200" dirty="0" smtClean="0"/>
          </a:p>
          <a:p>
            <a:pPr>
              <a:buNone/>
            </a:pPr>
            <a:r>
              <a:rPr lang="ru-RU" sz="1200" b="1" dirty="0" smtClean="0"/>
              <a:t>            Численность</a:t>
            </a:r>
            <a:r>
              <a:rPr lang="ru-RU" sz="1200" b="1" dirty="0" smtClean="0"/>
              <a:t>.</a:t>
            </a:r>
          </a:p>
          <a:p>
            <a:pPr>
              <a:buNone/>
            </a:pPr>
            <a:r>
              <a:rPr lang="ru-RU" sz="1200" dirty="0" smtClean="0"/>
              <a:t>             В </a:t>
            </a:r>
            <a:r>
              <a:rPr lang="ru-RU" sz="1200" dirty="0" smtClean="0"/>
              <a:t>Челябинской области приблизительно 10-20 гнездящихся и 100-200 кочующих особей.</a:t>
            </a:r>
          </a:p>
          <a:p>
            <a:pPr>
              <a:buNone/>
            </a:pPr>
            <a:r>
              <a:rPr lang="ru-RU" sz="1200" b="1" dirty="0" smtClean="0"/>
              <a:t>             Биология</a:t>
            </a:r>
            <a:r>
              <a:rPr lang="ru-RU" sz="1200" b="1" dirty="0" smtClean="0"/>
              <a:t>.</a:t>
            </a:r>
          </a:p>
          <a:p>
            <a:pPr>
              <a:buNone/>
            </a:pPr>
            <a:r>
              <a:rPr lang="ru-RU" sz="1200" dirty="0" smtClean="0"/>
              <a:t>            Весенний </a:t>
            </a:r>
            <a:r>
              <a:rPr lang="ru-RU" sz="1200" dirty="0" smtClean="0"/>
              <a:t>прилет ярко не выражен, сведения о первых встречах цапли относятся к первой декаде мая. Предпочитает селиться на озерах с зарослями тростника. Гнездится обычно на заломах тростника или на кустах. В кладке 3-5 голубоватых яиц. Отлет к местам зимовки приходится на последнюю декаду сентября, самая поздняя встреча в южной лесостепи - 26 октября 2003 г.</a:t>
            </a:r>
          </a:p>
          <a:p>
            <a:pPr>
              <a:buNone/>
            </a:pPr>
            <a:r>
              <a:rPr lang="ru-RU" sz="1200" b="1" dirty="0" smtClean="0"/>
              <a:t>         Лимитирующие </a:t>
            </a:r>
            <a:r>
              <a:rPr lang="ru-RU" sz="1200" b="1" dirty="0" smtClean="0"/>
              <a:t>факторы.</a:t>
            </a:r>
          </a:p>
          <a:p>
            <a:pPr>
              <a:buNone/>
            </a:pPr>
            <a:r>
              <a:rPr lang="ru-RU" sz="1200" dirty="0" smtClean="0"/>
              <a:t>           Не </a:t>
            </a:r>
            <a:r>
              <a:rPr lang="ru-RU" sz="1200" dirty="0" smtClean="0"/>
              <a:t>изучены.</a:t>
            </a:r>
          </a:p>
          <a:p>
            <a:pPr>
              <a:buNone/>
            </a:pPr>
            <a:r>
              <a:rPr lang="ru-RU" sz="1200" b="1" dirty="0" smtClean="0"/>
              <a:t>         Меры </a:t>
            </a:r>
            <a:r>
              <a:rPr lang="ru-RU" sz="1200" b="1" dirty="0" smtClean="0"/>
              <a:t>охраны.</a:t>
            </a:r>
          </a:p>
          <a:p>
            <a:pPr>
              <a:buNone/>
            </a:pPr>
            <a:r>
              <a:rPr lang="ru-RU" sz="1200" dirty="0" smtClean="0"/>
              <a:t>         Необходимы </a:t>
            </a:r>
            <a:r>
              <a:rPr lang="ru-RU" sz="1200" dirty="0" smtClean="0"/>
              <a:t>выявление и сохранение гнездовых местообитаний.</a:t>
            </a:r>
          </a:p>
          <a:p>
            <a:pPr algn="ctr">
              <a:buNone/>
            </a:pPr>
            <a:endParaRPr lang="ru-RU" sz="1200" dirty="0">
              <a:solidFill>
                <a:srgbClr val="00B05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а.gif"/>
          <p:cNvPicPr>
            <a:picLocks noGrp="1" noChangeAspect="1"/>
          </p:cNvPicPr>
          <p:nvPr>
            <p:ph sz="half" idx="1"/>
          </p:nvPr>
        </p:nvPicPr>
        <p:blipFill>
          <a:blip r:embed="rId2" cstate="print"/>
          <a:stretch>
            <a:fillRect/>
          </a:stretch>
        </p:blipFill>
        <p:spPr>
          <a:xfrm>
            <a:off x="251520" y="404664"/>
            <a:ext cx="3960440" cy="6120679"/>
          </a:xfrm>
        </p:spPr>
      </p:pic>
      <p:sp>
        <p:nvSpPr>
          <p:cNvPr id="4" name="Содержимое 3"/>
          <p:cNvSpPr>
            <a:spLocks noGrp="1"/>
          </p:cNvSpPr>
          <p:nvPr>
            <p:ph sz="half" idx="2"/>
          </p:nvPr>
        </p:nvSpPr>
        <p:spPr>
          <a:xfrm>
            <a:off x="4648200" y="188640"/>
            <a:ext cx="4244280" cy="6408712"/>
          </a:xfrm>
        </p:spPr>
        <p:txBody>
          <a:bodyPr vert="vert270">
            <a:normAutofit fontScale="92500" lnSpcReduction="10000"/>
          </a:bodyPr>
          <a:lstStyle/>
          <a:p>
            <a:pPr algn="ctr">
              <a:buNone/>
            </a:pPr>
            <a:r>
              <a:rPr lang="ru-RU" b="1" dirty="0" smtClean="0">
                <a:solidFill>
                  <a:srgbClr val="00B050"/>
                </a:solidFill>
                <a:latin typeface="Monotype Corsiva" pitchFamily="66" charset="0"/>
              </a:rPr>
              <a:t>ЧЕРНЫЙ АИСТ</a:t>
            </a:r>
          </a:p>
          <a:p>
            <a:r>
              <a:rPr lang="ru-RU" sz="1200" b="1" dirty="0" smtClean="0">
                <a:latin typeface="Monotype Corsiva" pitchFamily="66" charset="0"/>
              </a:rPr>
              <a:t>Распространение.</a:t>
            </a:r>
          </a:p>
          <a:p>
            <a:r>
              <a:rPr lang="ru-RU" sz="1200" dirty="0" smtClean="0"/>
              <a:t>Широкая полоса лесной зоны Евразии, в основном - средняя и </a:t>
            </a:r>
            <a:r>
              <a:rPr lang="ru-RU" sz="1200" dirty="0" smtClean="0"/>
              <a:t>южная </a:t>
            </a:r>
            <a:r>
              <a:rPr lang="ru-RU" sz="1200" dirty="0" smtClean="0"/>
              <a:t>тайга. На территории Республики Башкортостан отмечался в Башкирском заповеднике </a:t>
            </a:r>
            <a:r>
              <a:rPr lang="ru-RU" sz="1200" dirty="0" smtClean="0"/>
              <a:t> </a:t>
            </a:r>
            <a:r>
              <a:rPr lang="ru-RU" sz="1200" dirty="0" smtClean="0"/>
              <a:t>и у </a:t>
            </a:r>
            <a:r>
              <a:rPr lang="ru-RU" sz="1200" dirty="0" err="1" smtClean="0"/>
              <a:t>Нугушского</a:t>
            </a:r>
            <a:r>
              <a:rPr lang="ru-RU" sz="1200" dirty="0" smtClean="0"/>
              <a:t> водохранилища </a:t>
            </a:r>
            <a:r>
              <a:rPr lang="ru-RU" sz="1200" dirty="0" smtClean="0"/>
              <a:t>. </a:t>
            </a:r>
            <a:r>
              <a:rPr lang="ru-RU" sz="1200" dirty="0" smtClean="0"/>
              <a:t>В Свердловской области гнездился ранее в окрестностях г. Первоуральска </a:t>
            </a:r>
            <a:r>
              <a:rPr lang="ru-RU" sz="1200" dirty="0" smtClean="0"/>
              <a:t>.</a:t>
            </a:r>
            <a:endParaRPr lang="ru-RU" sz="1200" dirty="0" smtClean="0"/>
          </a:p>
          <a:p>
            <a:r>
              <a:rPr lang="ru-RU" sz="1200" dirty="0" smtClean="0"/>
              <a:t>В Челябинской области в 1920-1930-х гг. отмечался вблизи границ </a:t>
            </a:r>
            <a:r>
              <a:rPr lang="ru-RU" sz="1200" dirty="0" err="1" smtClean="0"/>
              <a:t>Ильменского</a:t>
            </a:r>
            <a:r>
              <a:rPr lang="ru-RU" sz="1200" dirty="0" smtClean="0"/>
              <a:t> заповедника, на его территории встречен лишь один раз - 5 июня 1942 г. </a:t>
            </a:r>
            <a:r>
              <a:rPr lang="ru-RU" sz="1200" dirty="0" smtClean="0"/>
              <a:t> </a:t>
            </a:r>
            <a:r>
              <a:rPr lang="ru-RU" sz="1200" dirty="0" smtClean="0"/>
              <a:t>На р. Сим у </a:t>
            </a:r>
            <a:r>
              <a:rPr lang="ru-RU" sz="1200" dirty="0" err="1" smtClean="0"/>
              <a:t>Игнатьевской</a:t>
            </a:r>
            <a:r>
              <a:rPr lang="ru-RU" sz="1200" dirty="0" smtClean="0"/>
              <a:t> пещеры (</a:t>
            </a:r>
            <a:r>
              <a:rPr lang="ru-RU" sz="1200" dirty="0" err="1" smtClean="0"/>
              <a:t>Катав-Ивановский</a:t>
            </a:r>
            <a:r>
              <a:rPr lang="ru-RU" sz="1200" dirty="0" smtClean="0"/>
              <a:t> р-н) 14 июля 2002 г. видели одиночную птицу </a:t>
            </a:r>
            <a:r>
              <a:rPr lang="ru-RU" sz="1200" dirty="0" smtClean="0"/>
              <a:t>. </a:t>
            </a:r>
            <a:r>
              <a:rPr lang="ru-RU" sz="1200" dirty="0" smtClean="0"/>
              <a:t>Предположительно, гнездится в западной части области на границе с Башкортостаном.</a:t>
            </a:r>
          </a:p>
          <a:p>
            <a:r>
              <a:rPr lang="ru-RU" sz="1200" b="1" dirty="0" smtClean="0"/>
              <a:t>Численность. </a:t>
            </a:r>
            <a:r>
              <a:rPr lang="ru-RU" sz="1200" dirty="0" smtClean="0"/>
              <a:t>Неизвестна</a:t>
            </a:r>
            <a:r>
              <a:rPr lang="ru-RU" sz="1200" dirty="0" smtClean="0"/>
              <a:t>.</a:t>
            </a:r>
          </a:p>
          <a:p>
            <a:r>
              <a:rPr lang="ru-RU" sz="1200" b="1" dirty="0" smtClean="0"/>
              <a:t>Биология.</a:t>
            </a:r>
          </a:p>
          <a:p>
            <a:r>
              <a:rPr lang="ru-RU" sz="1200" dirty="0" smtClean="0"/>
              <a:t>Населяет равнинные и горные высокоствольные леса, реже - открытые ландшафты со скалами или группами деревьев. Гнездится в старых лесных массивах вблизи от открытых пойм рек, у озер или болот, придерживается самых глухих и малопосещаемых мест. Массивное и грубое гнездо устраивает на дереве или скале, обычно высоко. В кладке 3-5 белых яиц. Очень осторожная молчаливая птица. Питается лягушками, ящерицами и мелкими грызунами.</a:t>
            </a:r>
          </a:p>
          <a:p>
            <a:r>
              <a:rPr lang="ru-RU" sz="1200" b="1" dirty="0" smtClean="0"/>
              <a:t>Лимитирующие факторы.</a:t>
            </a:r>
          </a:p>
          <a:p>
            <a:r>
              <a:rPr lang="ru-RU" sz="1200" dirty="0" smtClean="0"/>
              <a:t>Вырубка старых высокоствольных лесов, беспокойство.</a:t>
            </a:r>
          </a:p>
          <a:p>
            <a:r>
              <a:rPr lang="ru-RU" sz="1200" b="1" dirty="0" smtClean="0"/>
              <a:t>Меры охраны.</a:t>
            </a:r>
          </a:p>
          <a:p>
            <a:r>
              <a:rPr lang="ru-RU" sz="1200" dirty="0" smtClean="0"/>
              <a:t>Внесен в Приложение II к Конвенции СИТЕС. Необходимы выявление мест гнездования, создание заказников, разъяснительная работа среди населения.</a:t>
            </a:r>
          </a:p>
          <a:p>
            <a:pPr algn="ctr">
              <a:buNone/>
            </a:pPr>
            <a:endParaRPr lang="ru-RU"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107504" y="116632"/>
            <a:ext cx="4320480" cy="6552728"/>
          </a:xfrm>
          <a:gradFill flip="none" rotWithShape="1">
            <a:gsLst>
              <a:gs pos="0">
                <a:srgbClr val="DDEBCF"/>
              </a:gs>
              <a:gs pos="50000">
                <a:srgbClr val="9CB86E"/>
              </a:gs>
              <a:gs pos="100000">
                <a:srgbClr val="156B13"/>
              </a:gs>
            </a:gsLst>
            <a:lin ang="0" scaled="0"/>
            <a:tileRect/>
          </a:gradFill>
          <a:ln w="57150">
            <a:solidFill>
              <a:srgbClr val="00B050"/>
            </a:solidFill>
          </a:ln>
        </p:spPr>
        <p:txBody>
          <a:bodyPr vert="vert270" anchor="ctr">
            <a:normAutofit/>
          </a:bodyPr>
          <a:lstStyle/>
          <a:p>
            <a:pPr algn="ctr">
              <a:buNone/>
            </a:pPr>
            <a:r>
              <a:rPr lang="ru-RU" sz="11500" b="1" i="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onotype Corsiva" pitchFamily="66" charset="0"/>
              </a:rPr>
              <a:t>Растения</a:t>
            </a:r>
            <a:endParaRPr lang="ru-RU" sz="11500" b="1" i="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onotype Corsiva" pitchFamily="66" charset="0"/>
            </a:endParaRPr>
          </a:p>
        </p:txBody>
      </p:sp>
      <p:sp>
        <p:nvSpPr>
          <p:cNvPr id="6" name="Содержимое 5"/>
          <p:cNvSpPr>
            <a:spLocks noGrp="1"/>
          </p:cNvSpPr>
          <p:nvPr>
            <p:ph sz="half" idx="2"/>
          </p:nvPr>
        </p:nvSpPr>
        <p:spPr>
          <a:xfrm>
            <a:off x="4716016" y="116632"/>
            <a:ext cx="4320480" cy="6552728"/>
          </a:xfr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t="100000" r="100000"/>
            </a:path>
            <a:tileRect l="-100000" b="-100000"/>
          </a:gradFill>
          <a:ln w="57150">
            <a:solidFill>
              <a:schemeClr val="accent6">
                <a:lumMod val="60000"/>
                <a:lumOff val="40000"/>
              </a:schemeClr>
            </a:solidFill>
          </a:ln>
        </p:spPr>
        <p:txBody>
          <a:bodyPr vert="vert270" anchor="ctr">
            <a:normAutofit/>
          </a:bodyPr>
          <a:lstStyle/>
          <a:p>
            <a:pPr algn="ctr">
              <a:buNone/>
            </a:pPr>
            <a:r>
              <a:rPr lang="ru-RU" sz="115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rPr>
              <a:t>Насекомые</a:t>
            </a:r>
            <a:endParaRPr lang="ru-RU" sz="115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onotype Corsiva" pitchFamily="66" charset="0"/>
            </a:endParaRPr>
          </a:p>
        </p:txBody>
      </p:sp>
      <p:pic>
        <p:nvPicPr>
          <p:cNvPr id="2051" name="Picture 3" descr="C:\Users\Владислав\Desktop\ьо.png"/>
          <p:cNvPicPr>
            <a:picLocks noChangeAspect="1" noChangeArrowheads="1"/>
          </p:cNvPicPr>
          <p:nvPr/>
        </p:nvPicPr>
        <p:blipFill>
          <a:blip r:embed="rId2" cstate="print"/>
          <a:srcRect/>
          <a:stretch>
            <a:fillRect/>
          </a:stretch>
        </p:blipFill>
        <p:spPr bwMode="auto">
          <a:xfrm rot="16200000">
            <a:off x="2105006" y="711418"/>
            <a:ext cx="3168352" cy="2122796"/>
          </a:xfrm>
          <a:prstGeom prst="rect">
            <a:avLst/>
          </a:prstGeom>
          <a:noFill/>
        </p:spPr>
      </p:pic>
      <p:pic>
        <p:nvPicPr>
          <p:cNvPr id="2052" name="Picture 4" descr="C:\Users\Владислав\Desktop\ьт.png"/>
          <p:cNvPicPr>
            <a:picLocks noChangeAspect="1" noChangeArrowheads="1"/>
          </p:cNvPicPr>
          <p:nvPr/>
        </p:nvPicPr>
        <p:blipFill>
          <a:blip r:embed="rId3" cstate="print"/>
          <a:srcRect/>
          <a:stretch>
            <a:fillRect/>
          </a:stretch>
        </p:blipFill>
        <p:spPr bwMode="auto">
          <a:xfrm rot="15984684">
            <a:off x="2259029" y="4851641"/>
            <a:ext cx="1445752" cy="2451995"/>
          </a:xfrm>
          <a:prstGeom prst="rect">
            <a:avLst/>
          </a:prstGeom>
          <a:noFill/>
        </p:spPr>
      </p:pic>
      <p:pic>
        <p:nvPicPr>
          <p:cNvPr id="2053" name="Picture 5" descr="C:\Users\Владислав\Desktop\дл.png"/>
          <p:cNvPicPr>
            <a:picLocks noChangeAspect="1" noChangeArrowheads="1"/>
          </p:cNvPicPr>
          <p:nvPr/>
        </p:nvPicPr>
        <p:blipFill>
          <a:blip r:embed="rId4" cstate="print"/>
          <a:srcRect/>
          <a:stretch>
            <a:fillRect/>
          </a:stretch>
        </p:blipFill>
        <p:spPr bwMode="auto">
          <a:xfrm rot="17951531">
            <a:off x="7296681" y="1221565"/>
            <a:ext cx="1676430" cy="792113"/>
          </a:xfrm>
          <a:prstGeom prst="rect">
            <a:avLst/>
          </a:prstGeom>
          <a:noFill/>
        </p:spPr>
      </p:pic>
      <p:pic>
        <p:nvPicPr>
          <p:cNvPr id="2055" name="Picture 7" descr="C:\Users\Владислав\Desktop\ло.о.png"/>
          <p:cNvPicPr>
            <a:picLocks noChangeAspect="1" noChangeArrowheads="1"/>
          </p:cNvPicPr>
          <p:nvPr/>
        </p:nvPicPr>
        <p:blipFill>
          <a:blip r:embed="rId5" cstate="print"/>
          <a:srcRect/>
          <a:stretch>
            <a:fillRect/>
          </a:stretch>
        </p:blipFill>
        <p:spPr bwMode="auto">
          <a:xfrm rot="21063948">
            <a:off x="7576226" y="4829874"/>
            <a:ext cx="1463043" cy="1463043"/>
          </a:xfrm>
          <a:prstGeom prst="rect">
            <a:avLst/>
          </a:prstGeom>
          <a:noFill/>
        </p:spPr>
      </p:pic>
      <p:pic>
        <p:nvPicPr>
          <p:cNvPr id="2056" name="Picture 8" descr="C:\Users\Владислав\Desktop\орбю.png"/>
          <p:cNvPicPr>
            <a:picLocks noChangeAspect="1" noChangeArrowheads="1"/>
          </p:cNvPicPr>
          <p:nvPr/>
        </p:nvPicPr>
        <p:blipFill>
          <a:blip r:embed="rId6" cstate="print"/>
          <a:srcRect/>
          <a:stretch>
            <a:fillRect/>
          </a:stretch>
        </p:blipFill>
        <p:spPr bwMode="auto">
          <a:xfrm>
            <a:off x="4572000" y="2276872"/>
            <a:ext cx="2446691" cy="215003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р.gif"/>
          <p:cNvPicPr>
            <a:picLocks noGrp="1" noChangeAspect="1"/>
          </p:cNvPicPr>
          <p:nvPr>
            <p:ph sz="half" idx="1"/>
          </p:nvPr>
        </p:nvPicPr>
        <p:blipFill>
          <a:blip r:embed="rId2" cstate="print"/>
          <a:stretch>
            <a:fillRect/>
          </a:stretch>
        </p:blipFill>
        <p:spPr>
          <a:xfrm rot="16200000">
            <a:off x="-972183" y="1484351"/>
            <a:ext cx="6407846" cy="4104456"/>
          </a:xfrm>
        </p:spPr>
      </p:pic>
      <p:sp>
        <p:nvSpPr>
          <p:cNvPr id="4" name="Содержимое 3"/>
          <p:cNvSpPr>
            <a:spLocks noGrp="1"/>
          </p:cNvSpPr>
          <p:nvPr>
            <p:ph sz="half" idx="2"/>
          </p:nvPr>
        </p:nvSpPr>
        <p:spPr>
          <a:xfrm>
            <a:off x="4648200" y="188640"/>
            <a:ext cx="4316288" cy="6408712"/>
          </a:xfrm>
        </p:spPr>
        <p:txBody>
          <a:bodyPr vert="vert270">
            <a:normAutofit fontScale="92500" lnSpcReduction="20000"/>
          </a:bodyPr>
          <a:lstStyle/>
          <a:p>
            <a:pPr algn="ctr">
              <a:buNone/>
            </a:pPr>
            <a:r>
              <a:rPr lang="ru-RU" sz="2600" b="1" dirty="0" smtClean="0">
                <a:solidFill>
                  <a:srgbClr val="00B050"/>
                </a:solidFill>
                <a:latin typeface="Monotype Corsiva" pitchFamily="66" charset="0"/>
              </a:rPr>
              <a:t>ЛЕБЕДЬ-ШИПУН</a:t>
            </a:r>
          </a:p>
          <a:p>
            <a:r>
              <a:rPr lang="ru-RU" sz="1200" b="1" dirty="0" smtClean="0"/>
              <a:t>Распространение.</a:t>
            </a:r>
          </a:p>
          <a:p>
            <a:r>
              <a:rPr lang="ru-RU" sz="1200" dirty="0" smtClean="0"/>
              <a:t>Степи и отчасти лесостепи Европы, Сибири и Дальнего Востока. На юге Курганской области весьма обычен, гнездится на многих соленых и пресных водоемах </a:t>
            </a:r>
            <a:r>
              <a:rPr lang="ru-RU" sz="1200" dirty="0" smtClean="0"/>
              <a:t>. </a:t>
            </a:r>
            <a:r>
              <a:rPr lang="ru-RU" sz="1200" dirty="0" smtClean="0"/>
              <a:t>Известно о гнездовании лебедя-шипуна на юге Свердловской области </a:t>
            </a:r>
            <a:r>
              <a:rPr lang="ru-RU" sz="1200" dirty="0" smtClean="0"/>
              <a:t>. </a:t>
            </a:r>
            <a:r>
              <a:rPr lang="ru-RU" sz="1200" dirty="0" smtClean="0"/>
              <a:t>В Республике Башкортостан начал гнездиться с 1982 </a:t>
            </a:r>
            <a:r>
              <a:rPr lang="ru-RU" sz="1200" dirty="0" smtClean="0"/>
              <a:t>г..</a:t>
            </a:r>
            <a:endParaRPr lang="ru-RU" sz="1200" dirty="0" smtClean="0"/>
          </a:p>
          <a:p>
            <a:r>
              <a:rPr lang="ru-RU" sz="1200" dirty="0" smtClean="0"/>
              <a:t>В Челябинской области интенсивное расселение лебедя-шипуна началось с конца 70-х - начала 80-х гг. XX в. В настоящее время гнездится на водоемах от юга степной зоны до северной </a:t>
            </a:r>
            <a:r>
              <a:rPr lang="ru-RU" sz="1200" dirty="0" smtClean="0"/>
              <a:t>лесостепи, </a:t>
            </a:r>
            <a:r>
              <a:rPr lang="ru-RU" sz="1200" dirty="0" smtClean="0"/>
              <a:t>встречается также у восточных предгорий Южного Урала, на прудах г. Миасса </a:t>
            </a:r>
            <a:r>
              <a:rPr lang="ru-RU" sz="1200" dirty="0" smtClean="0"/>
              <a:t>. </a:t>
            </a:r>
            <a:r>
              <a:rPr lang="ru-RU" sz="1200" dirty="0" smtClean="0"/>
              <a:t>Известна зимовка молодой птицы в г. Челябинске </a:t>
            </a:r>
            <a:r>
              <a:rPr lang="ru-RU" sz="1200" dirty="0" smtClean="0"/>
              <a:t>.</a:t>
            </a:r>
            <a:endParaRPr lang="ru-RU" sz="1200" dirty="0" smtClean="0"/>
          </a:p>
          <a:p>
            <a:r>
              <a:rPr lang="ru-RU" sz="1200" b="1" dirty="0" smtClean="0"/>
              <a:t>Численность.</a:t>
            </a:r>
          </a:p>
          <a:p>
            <a:r>
              <a:rPr lang="ru-RU" sz="1200" dirty="0" smtClean="0"/>
              <a:t>На территории Челябинской области численность вида постепенно растет. В настоящее время в области гнездится не менее 150-200 пар. В период пролета в лесостепной зоне области отмечается до 500-1000 особей.</a:t>
            </a:r>
          </a:p>
          <a:p>
            <a:r>
              <a:rPr lang="ru-RU" sz="1200" b="1" dirty="0" smtClean="0"/>
              <a:t>Биология.</a:t>
            </a:r>
          </a:p>
          <a:p>
            <a:r>
              <a:rPr lang="ru-RU" sz="1200" dirty="0" smtClean="0"/>
              <a:t>Населяет крупные и средние по площади соленые и пресные водоемы, заросшие тростником. Откладка яиц происходит с середины мая до июня. Выводки (обычно из 3-5 птенцов) отмечаются с третьей декады июня. В регионе наблюдается постепенная </a:t>
            </a:r>
            <a:r>
              <a:rPr lang="ru-RU" sz="1200" dirty="0" err="1" smtClean="0"/>
              <a:t>синантропизация</a:t>
            </a:r>
            <a:r>
              <a:rPr lang="ru-RU" sz="1200" dirty="0" smtClean="0"/>
              <a:t> вида </a:t>
            </a:r>
            <a:r>
              <a:rPr lang="ru-RU" sz="1200" dirty="0" smtClean="0"/>
              <a:t>, </a:t>
            </a:r>
            <a:r>
              <a:rPr lang="ru-RU" sz="1200" dirty="0" smtClean="0"/>
              <a:t>характерная для западной части ареала. Происходит снижение чувствительности вида к фактору беспокойства, в т. ч. в гнездовой период.</a:t>
            </a:r>
          </a:p>
          <a:p>
            <a:r>
              <a:rPr lang="ru-RU" sz="1200" b="1" dirty="0" smtClean="0"/>
              <a:t>Лимитирующие факторы.</a:t>
            </a:r>
          </a:p>
          <a:p>
            <a:r>
              <a:rPr lang="ru-RU" sz="1200" dirty="0" smtClean="0"/>
              <a:t>Ограниченность кормовой базы и удобных для гнездования водоемов, браконьерский отстрел птиц.</a:t>
            </a:r>
          </a:p>
          <a:p>
            <a:r>
              <a:rPr lang="ru-RU" sz="1200" b="1" dirty="0" smtClean="0"/>
              <a:t>Меры охраны.</a:t>
            </a:r>
          </a:p>
          <a:p>
            <a:r>
              <a:rPr lang="ru-RU" sz="1200" dirty="0" smtClean="0"/>
              <a:t>Добыча лебедя-шипуна запрещена. Необходима широкая пропаганда охраны вида среди населения.</a:t>
            </a:r>
          </a:p>
          <a:p>
            <a:pPr algn="ctr">
              <a:buNone/>
            </a:pPr>
            <a:endParaRPr lang="ru-RU"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уу.gif"/>
          <p:cNvPicPr>
            <a:picLocks noGrp="1" noChangeAspect="1"/>
          </p:cNvPicPr>
          <p:nvPr>
            <p:ph sz="half" idx="1"/>
          </p:nvPr>
        </p:nvPicPr>
        <p:blipFill>
          <a:blip r:embed="rId2" cstate="print"/>
          <a:stretch>
            <a:fillRect/>
          </a:stretch>
        </p:blipFill>
        <p:spPr>
          <a:xfrm rot="16200000">
            <a:off x="-772371" y="1396996"/>
            <a:ext cx="6264697" cy="3991997"/>
          </a:xfrm>
        </p:spPr>
      </p:pic>
      <p:sp>
        <p:nvSpPr>
          <p:cNvPr id="4" name="Содержимое 3"/>
          <p:cNvSpPr>
            <a:spLocks noGrp="1"/>
          </p:cNvSpPr>
          <p:nvPr>
            <p:ph sz="half" idx="2"/>
          </p:nvPr>
        </p:nvSpPr>
        <p:spPr>
          <a:xfrm>
            <a:off x="4648200" y="260648"/>
            <a:ext cx="4244280" cy="6264696"/>
          </a:xfrm>
        </p:spPr>
        <p:txBody>
          <a:bodyPr vert="vert270">
            <a:normAutofit fontScale="40000" lnSpcReduction="20000"/>
          </a:bodyPr>
          <a:lstStyle/>
          <a:p>
            <a:pPr algn="ctr">
              <a:buNone/>
            </a:pPr>
            <a:r>
              <a:rPr lang="ru-RU" sz="6000" b="1" dirty="0" smtClean="0">
                <a:solidFill>
                  <a:srgbClr val="00B050"/>
                </a:solidFill>
                <a:latin typeface="Monotype Corsiva" pitchFamily="66" charset="0"/>
              </a:rPr>
              <a:t>КРАСНОЗОБАЯ </a:t>
            </a:r>
            <a:r>
              <a:rPr lang="ru-RU" sz="6000" b="1" dirty="0" smtClean="0">
                <a:solidFill>
                  <a:srgbClr val="00B050"/>
                </a:solidFill>
                <a:latin typeface="Monotype Corsiva" pitchFamily="66" charset="0"/>
              </a:rPr>
              <a:t>КАЗАРКА</a:t>
            </a:r>
          </a:p>
          <a:p>
            <a:pPr algn="ctr">
              <a:buNone/>
            </a:pPr>
            <a:endParaRPr lang="ru-RU" sz="1200" dirty="0" smtClean="0">
              <a:solidFill>
                <a:srgbClr val="00B050"/>
              </a:solidFill>
            </a:endParaRPr>
          </a:p>
          <a:p>
            <a:r>
              <a:rPr lang="ru-RU" b="1" dirty="0" smtClean="0"/>
              <a:t>Распространение.</a:t>
            </a:r>
          </a:p>
          <a:p>
            <a:r>
              <a:rPr lang="ru-RU" dirty="0" err="1" smtClean="0"/>
              <a:t>ндемик</a:t>
            </a:r>
            <a:r>
              <a:rPr lang="ru-RU" dirty="0" smtClean="0"/>
              <a:t> России. Гнездится в тундрах Ямала, </a:t>
            </a:r>
            <a:r>
              <a:rPr lang="ru-RU" dirty="0" err="1" smtClean="0"/>
              <a:t>Гыдана</a:t>
            </a:r>
            <a:r>
              <a:rPr lang="ru-RU" dirty="0" smtClean="0"/>
              <a:t> и Таймыра. В Республике Башкортостан редкий вид на осеннем пролете </a:t>
            </a:r>
            <a:r>
              <a:rPr lang="ru-RU" dirty="0" smtClean="0"/>
              <a:t>.  </a:t>
            </a:r>
            <a:r>
              <a:rPr lang="ru-RU" dirty="0" smtClean="0"/>
              <a:t>В Курганской и Оренбургской областях встречается также во время </a:t>
            </a:r>
            <a:r>
              <a:rPr lang="ru-RU" dirty="0" smtClean="0"/>
              <a:t>миграций.</a:t>
            </a:r>
            <a:endParaRPr lang="ru-RU" dirty="0" smtClean="0"/>
          </a:p>
          <a:p>
            <a:r>
              <a:rPr lang="ru-RU" dirty="0" smtClean="0"/>
              <a:t>Впервые в </a:t>
            </a:r>
            <a:r>
              <a:rPr lang="ru-RU" dirty="0" err="1" smtClean="0"/>
              <a:t>горно-лесной</a:t>
            </a:r>
            <a:r>
              <a:rPr lang="ru-RU" dirty="0" smtClean="0"/>
              <a:t> зоне Южного Урала </a:t>
            </a:r>
            <a:r>
              <a:rPr lang="ru-RU" dirty="0" err="1" smtClean="0"/>
              <a:t>краснозобая</a:t>
            </a:r>
            <a:r>
              <a:rPr lang="ru-RU" dirty="0" smtClean="0"/>
              <a:t> казарка зарегистрирована в 1950-1960-х </a:t>
            </a:r>
            <a:r>
              <a:rPr lang="ru-RU" dirty="0" smtClean="0"/>
              <a:t>гг. </a:t>
            </a:r>
            <a:r>
              <a:rPr lang="ru-RU" dirty="0" smtClean="0"/>
              <a:t>Регулярно встречается на пролете в лесостепной зоне Челябинской области, часто - в смешанных стаях с </a:t>
            </a:r>
            <a:r>
              <a:rPr lang="ru-RU" dirty="0" err="1" smtClean="0"/>
              <a:t>пискульками</a:t>
            </a:r>
            <a:r>
              <a:rPr lang="ru-RU" dirty="0" smtClean="0"/>
              <a:t> и белолобыми </a:t>
            </a:r>
            <a:r>
              <a:rPr lang="ru-RU" dirty="0" smtClean="0"/>
              <a:t>гусями. </a:t>
            </a:r>
            <a:r>
              <a:rPr lang="ru-RU" dirty="0" smtClean="0"/>
              <a:t>В мае 2001 г. одиночные особи отмечены на оз. </a:t>
            </a:r>
            <a:r>
              <a:rPr lang="ru-RU" dirty="0" err="1" smtClean="0"/>
              <a:t>Маян</a:t>
            </a:r>
            <a:r>
              <a:rPr lang="ru-RU" dirty="0" smtClean="0"/>
              <a:t> </a:t>
            </a:r>
            <a:r>
              <a:rPr lang="ru-RU" dirty="0" smtClean="0"/>
              <a:t>, </a:t>
            </a:r>
            <a:r>
              <a:rPr lang="ru-RU" dirty="0" smtClean="0"/>
              <a:t>там же видели пару птиц в июне 2003 </a:t>
            </a:r>
            <a:r>
              <a:rPr lang="ru-RU" dirty="0" smtClean="0"/>
              <a:t>г. </a:t>
            </a:r>
            <a:r>
              <a:rPr lang="ru-RU" dirty="0" smtClean="0"/>
              <a:t>Осенью 1991 г. в </a:t>
            </a:r>
            <a:r>
              <a:rPr lang="ru-RU" dirty="0" err="1" smtClean="0"/>
              <a:t>Кочердыкском</a:t>
            </a:r>
            <a:r>
              <a:rPr lang="ru-RU" dirty="0" smtClean="0"/>
              <a:t> заказнике наблюдалось от 3 до 30 особей </a:t>
            </a:r>
            <a:r>
              <a:rPr lang="ru-RU" dirty="0" smtClean="0"/>
              <a:t>, </a:t>
            </a:r>
            <a:r>
              <a:rPr lang="ru-RU" dirty="0" smtClean="0"/>
              <a:t>в 1994 г. на оз. </a:t>
            </a:r>
            <a:r>
              <a:rPr lang="ru-RU" dirty="0" err="1" smtClean="0"/>
              <a:t>Курлады</a:t>
            </a:r>
            <a:r>
              <a:rPr lang="ru-RU" dirty="0" smtClean="0"/>
              <a:t> - до 100 </a:t>
            </a:r>
            <a:r>
              <a:rPr lang="ru-RU" dirty="0" smtClean="0"/>
              <a:t>особей.</a:t>
            </a:r>
            <a:endParaRPr lang="ru-RU" dirty="0" smtClean="0"/>
          </a:p>
          <a:p>
            <a:r>
              <a:rPr lang="ru-RU" b="1" dirty="0" smtClean="0"/>
              <a:t>Численность.</a:t>
            </a:r>
          </a:p>
          <a:p>
            <a:r>
              <a:rPr lang="ru-RU" dirty="0" smtClean="0"/>
              <a:t>Число пролетающих через территорию Челябинской области </a:t>
            </a:r>
            <a:r>
              <a:rPr lang="ru-RU" dirty="0" err="1" smtClean="0"/>
              <a:t>краснозобых</a:t>
            </a:r>
            <a:r>
              <a:rPr lang="ru-RU" dirty="0" smtClean="0"/>
              <a:t> казарок неизвестно. Благодаря принятым в международном масштабе мерам охраны общая численность вида в последние десятилетия немного </a:t>
            </a:r>
            <a:r>
              <a:rPr lang="ru-RU" dirty="0" smtClean="0"/>
              <a:t>выросла.</a:t>
            </a:r>
            <a:endParaRPr lang="ru-RU" dirty="0" smtClean="0"/>
          </a:p>
          <a:p>
            <a:r>
              <a:rPr lang="ru-RU" b="1" dirty="0" smtClean="0"/>
              <a:t>Биология.</a:t>
            </a:r>
          </a:p>
          <a:p>
            <a:r>
              <a:rPr lang="ru-RU" dirty="0" smtClean="0"/>
              <a:t>В Челябинской области встречается на пресных и слабосоленых водоемах с прибрежной растительностью. Весенний пролет отмечается в начале мая, осенний - в конце сентября. Кормится семенами и стеблями злаков прибрежных растений, полынью.</a:t>
            </a:r>
          </a:p>
          <a:p>
            <a:r>
              <a:rPr lang="ru-RU" b="1" dirty="0" smtClean="0"/>
              <a:t>Лимитирующие факторы.</a:t>
            </a:r>
          </a:p>
          <a:p>
            <a:r>
              <a:rPr lang="ru-RU" dirty="0" smtClean="0"/>
              <a:t>Неблагоприятные условия в местах зимовки и гнездования, беспокойство, браконьерский отстрел.</a:t>
            </a:r>
          </a:p>
          <a:p>
            <a:r>
              <a:rPr lang="ru-RU" b="1" dirty="0" smtClean="0"/>
              <a:t>Меры охраны.</a:t>
            </a:r>
          </a:p>
          <a:p>
            <a:r>
              <a:rPr lang="ru-RU" dirty="0" smtClean="0"/>
              <a:t>Внесен в Приложение II к Конвенции СИТЕС. Добыча во всех странах запрещена.</a:t>
            </a:r>
          </a:p>
          <a:p>
            <a:pPr algn="ct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з.gif"/>
          <p:cNvPicPr>
            <a:picLocks noGrp="1" noChangeAspect="1"/>
          </p:cNvPicPr>
          <p:nvPr>
            <p:ph sz="half" idx="1"/>
          </p:nvPr>
        </p:nvPicPr>
        <p:blipFill>
          <a:blip r:embed="rId2" cstate="print"/>
          <a:stretch>
            <a:fillRect/>
          </a:stretch>
        </p:blipFill>
        <p:spPr>
          <a:xfrm rot="16200000">
            <a:off x="-937341" y="1160015"/>
            <a:ext cx="6480720" cy="4393953"/>
          </a:xfrm>
        </p:spPr>
      </p:pic>
      <p:sp>
        <p:nvSpPr>
          <p:cNvPr id="4" name="Содержимое 3"/>
          <p:cNvSpPr>
            <a:spLocks noGrp="1"/>
          </p:cNvSpPr>
          <p:nvPr>
            <p:ph sz="half" idx="2"/>
          </p:nvPr>
        </p:nvSpPr>
        <p:spPr>
          <a:xfrm>
            <a:off x="4716016" y="188640"/>
            <a:ext cx="4176464" cy="6408712"/>
          </a:xfrm>
        </p:spPr>
        <p:txBody>
          <a:bodyPr vert="vert270">
            <a:normAutofit fontScale="40000" lnSpcReduction="20000"/>
          </a:bodyPr>
          <a:lstStyle/>
          <a:p>
            <a:pPr algn="ctr">
              <a:buNone/>
            </a:pPr>
            <a:r>
              <a:rPr lang="ru-RU" sz="7000" b="1" dirty="0" smtClean="0">
                <a:solidFill>
                  <a:srgbClr val="00B050"/>
                </a:solidFill>
                <a:latin typeface="Monotype Corsiva" pitchFamily="66" charset="0"/>
              </a:rPr>
              <a:t>СТЕПНОЙ </a:t>
            </a:r>
            <a:r>
              <a:rPr lang="ru-RU" sz="7000" b="1" dirty="0" smtClean="0">
                <a:solidFill>
                  <a:srgbClr val="00B050"/>
                </a:solidFill>
                <a:latin typeface="Monotype Corsiva" pitchFamily="66" charset="0"/>
              </a:rPr>
              <a:t>ОРЕЛ</a:t>
            </a:r>
          </a:p>
          <a:p>
            <a:pPr algn="ctr">
              <a:buNone/>
            </a:pPr>
            <a:endParaRPr lang="ru-RU" sz="1200" dirty="0" smtClean="0">
              <a:solidFill>
                <a:srgbClr val="00B050"/>
              </a:solidFill>
            </a:endParaRPr>
          </a:p>
          <a:p>
            <a:r>
              <a:rPr lang="ru-RU" b="1" dirty="0" smtClean="0"/>
              <a:t>Распространение.</a:t>
            </a:r>
          </a:p>
          <a:p>
            <a:r>
              <a:rPr lang="ru-RU" dirty="0" smtClean="0"/>
              <a:t>Гнездится на открытых сухих степных и полупустынных равнинах от Причерноморья до Забайкалья. В Республике Башкортостан отмечено гнездование в устье р. </a:t>
            </a:r>
            <a:r>
              <a:rPr lang="ru-RU" dirty="0" err="1" smtClean="0"/>
              <a:t>Таналык</a:t>
            </a:r>
            <a:r>
              <a:rPr lang="ru-RU" dirty="0" smtClean="0"/>
              <a:t> </a:t>
            </a:r>
            <a:r>
              <a:rPr lang="ru-RU" dirty="0" smtClean="0"/>
              <a:t>, </a:t>
            </a:r>
            <a:r>
              <a:rPr lang="ru-RU" dirty="0" smtClean="0"/>
              <a:t>регистрировался в </a:t>
            </a:r>
            <a:r>
              <a:rPr lang="ru-RU" dirty="0" err="1" smtClean="0"/>
              <a:t>Кучаргинском</a:t>
            </a:r>
            <a:r>
              <a:rPr lang="ru-RU" dirty="0" smtClean="0"/>
              <a:t> р-не </a:t>
            </a:r>
            <a:r>
              <a:rPr lang="ru-RU" dirty="0" smtClean="0"/>
              <a:t>. </a:t>
            </a:r>
            <a:r>
              <a:rPr lang="ru-RU" dirty="0" smtClean="0"/>
              <a:t>На территории Курганской области встречается единично во время сезонных </a:t>
            </a:r>
            <a:r>
              <a:rPr lang="ru-RU" dirty="0" smtClean="0"/>
              <a:t>кочевок. </a:t>
            </a:r>
            <a:r>
              <a:rPr lang="ru-RU" dirty="0" smtClean="0"/>
              <a:t>Гнездится в степном заповеднике "</a:t>
            </a:r>
            <a:r>
              <a:rPr lang="ru-RU" dirty="0" smtClean="0"/>
              <a:t>Оренбургский«  </a:t>
            </a:r>
            <a:r>
              <a:rPr lang="ru-RU" dirty="0" smtClean="0"/>
              <a:t>и на территории </a:t>
            </a:r>
            <a:r>
              <a:rPr lang="ru-RU" dirty="0" err="1" smtClean="0"/>
              <a:t>Наурзумского</a:t>
            </a:r>
            <a:r>
              <a:rPr lang="ru-RU" dirty="0" smtClean="0"/>
              <a:t> заповедника в </a:t>
            </a:r>
            <a:r>
              <a:rPr lang="ru-RU" dirty="0" err="1" smtClean="0"/>
              <a:t>Костанайской</a:t>
            </a:r>
            <a:r>
              <a:rPr lang="ru-RU" dirty="0" smtClean="0"/>
              <a:t> области Казахстана </a:t>
            </a:r>
            <a:r>
              <a:rPr lang="ru-RU" dirty="0" smtClean="0"/>
              <a:t>.</a:t>
            </a:r>
            <a:endParaRPr lang="ru-RU" dirty="0" smtClean="0"/>
          </a:p>
          <a:p>
            <a:r>
              <a:rPr lang="ru-RU" dirty="0" smtClean="0"/>
              <a:t>На территории Челябинской области изредка отмечается на юге в лесостепной и степной зонах </a:t>
            </a:r>
            <a:r>
              <a:rPr lang="ru-RU" dirty="0" smtClean="0"/>
              <a:t>. </a:t>
            </a:r>
            <a:r>
              <a:rPr lang="ru-RU" dirty="0" smtClean="0"/>
              <a:t>По опросным данным, в 70-х гг. XX в. гнезда встречались на стогах соломы на юге Октябрьского р-на вблизи границы с Казахстаном.</a:t>
            </a:r>
          </a:p>
          <a:p>
            <a:r>
              <a:rPr lang="ru-RU" b="1" dirty="0" smtClean="0"/>
              <a:t>Численность.</a:t>
            </a:r>
          </a:p>
          <a:p>
            <a:r>
              <a:rPr lang="ru-RU" dirty="0" smtClean="0"/>
              <a:t>Неизвестна.</a:t>
            </a:r>
          </a:p>
          <a:p>
            <a:r>
              <a:rPr lang="ru-RU" b="1" dirty="0" smtClean="0"/>
              <a:t>Биология.</a:t>
            </a:r>
          </a:p>
          <a:p>
            <a:r>
              <a:rPr lang="ru-RU" dirty="0" smtClean="0"/>
              <a:t>Места обитания - степи и пустыни. Перелетная птица. Плоское гнездо строит на земле, обычно на склонах холмов, курганах, а также на деревьях, стогах соломы. В кладке 1-4 яйца белого или грязно-белого цвета. Питается грызунами (сусликами, сурками), зайцами, реже - птицами и пресмыкающимися.</a:t>
            </a:r>
          </a:p>
          <a:p>
            <a:r>
              <a:rPr lang="ru-RU" b="1" dirty="0" smtClean="0"/>
              <a:t>Лимитирующие факторы.</a:t>
            </a:r>
          </a:p>
          <a:p>
            <a:r>
              <a:rPr lang="ru-RU" dirty="0" smtClean="0"/>
              <a:t>Гибель птиц на проводах линий электропередачи </a:t>
            </a:r>
            <a:r>
              <a:rPr lang="ru-RU" dirty="0" smtClean="0"/>
              <a:t>, </a:t>
            </a:r>
            <a:r>
              <a:rPr lang="ru-RU" dirty="0" smtClean="0"/>
              <a:t>высока вероятность случайной гибели кладок.</a:t>
            </a:r>
          </a:p>
          <a:p>
            <a:r>
              <a:rPr lang="ru-RU" b="1" dirty="0" smtClean="0"/>
              <a:t>Меры охраны.</a:t>
            </a:r>
          </a:p>
          <a:p>
            <a:r>
              <a:rPr lang="ru-RU" dirty="0" smtClean="0"/>
              <a:t>Внесен в Приложение II к Конвенции СИТЕС. Необходимо вести поиск гнезд и организовывать их охрану.</a:t>
            </a:r>
          </a:p>
          <a:p>
            <a:pPr algn="ctr">
              <a:buNone/>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жж.gif"/>
          <p:cNvPicPr>
            <a:picLocks noGrp="1" noChangeAspect="1"/>
          </p:cNvPicPr>
          <p:nvPr>
            <p:ph sz="half" idx="1"/>
          </p:nvPr>
        </p:nvPicPr>
        <p:blipFill>
          <a:blip r:embed="rId2" cstate="print"/>
          <a:stretch>
            <a:fillRect/>
          </a:stretch>
        </p:blipFill>
        <p:spPr>
          <a:xfrm>
            <a:off x="251520" y="188640"/>
            <a:ext cx="4086008" cy="6336704"/>
          </a:xfrm>
        </p:spPr>
      </p:pic>
      <p:sp>
        <p:nvSpPr>
          <p:cNvPr id="4" name="Содержимое 3"/>
          <p:cNvSpPr>
            <a:spLocks noGrp="1"/>
          </p:cNvSpPr>
          <p:nvPr>
            <p:ph sz="half" idx="2"/>
          </p:nvPr>
        </p:nvSpPr>
        <p:spPr>
          <a:xfrm>
            <a:off x="4648200" y="188640"/>
            <a:ext cx="4316288" cy="6408712"/>
          </a:xfrm>
        </p:spPr>
        <p:txBody>
          <a:bodyPr vert="vert270">
            <a:normAutofit fontScale="40000" lnSpcReduction="20000"/>
          </a:bodyPr>
          <a:lstStyle/>
          <a:p>
            <a:pPr algn="ctr">
              <a:buNone/>
            </a:pPr>
            <a:r>
              <a:rPr lang="ru-RU" sz="6000" b="1" dirty="0" smtClean="0">
                <a:solidFill>
                  <a:srgbClr val="00B050"/>
                </a:solidFill>
                <a:latin typeface="Monotype Corsiva" pitchFamily="66" charset="0"/>
              </a:rPr>
              <a:t>ОРЛАН-БЕЛОХВОСТ</a:t>
            </a:r>
          </a:p>
          <a:p>
            <a:pPr algn="ctr">
              <a:buNone/>
            </a:pPr>
            <a:endParaRPr lang="ru-RU" sz="1200" dirty="0" smtClean="0">
              <a:solidFill>
                <a:srgbClr val="00B050"/>
              </a:solidFill>
            </a:endParaRPr>
          </a:p>
          <a:p>
            <a:r>
              <a:rPr lang="ru-RU" b="1" dirty="0" smtClean="0"/>
              <a:t>Распространение.</a:t>
            </a:r>
          </a:p>
          <a:p>
            <a:r>
              <a:rPr lang="ru-RU" dirty="0" smtClean="0"/>
              <a:t>На </a:t>
            </a:r>
            <a:r>
              <a:rPr lang="ru-RU" dirty="0" smtClean="0"/>
              <a:t>территории Челябинской области </a:t>
            </a:r>
            <a:r>
              <a:rPr lang="ru-RU" dirty="0" err="1" smtClean="0"/>
              <a:t>орлан-белохвост</a:t>
            </a:r>
            <a:r>
              <a:rPr lang="ru-RU" dirty="0" smtClean="0"/>
              <a:t> регистрируется в гнездовый период в </a:t>
            </a:r>
            <a:r>
              <a:rPr lang="ru-RU" dirty="0" err="1" smtClean="0"/>
              <a:t>Ильменском</a:t>
            </a:r>
            <a:r>
              <a:rPr lang="ru-RU" dirty="0" smtClean="0"/>
              <a:t> заповеднике, Троицком, </a:t>
            </a:r>
            <a:r>
              <a:rPr lang="ru-RU" dirty="0" err="1" smtClean="0"/>
              <a:t>Чебаркульском</a:t>
            </a:r>
            <a:r>
              <a:rPr lang="ru-RU" dirty="0" smtClean="0"/>
              <a:t>, </a:t>
            </a:r>
            <a:r>
              <a:rPr lang="ru-RU" dirty="0" err="1" smtClean="0"/>
              <a:t>Брединском</a:t>
            </a:r>
            <a:r>
              <a:rPr lang="ru-RU" dirty="0" smtClean="0"/>
              <a:t>, Октябрьском р-нах. Во время осенних миграций отмечена значительная концентрация птиц (до 6-10 особей) у </a:t>
            </a:r>
            <a:r>
              <a:rPr lang="ru-RU" dirty="0" err="1" smtClean="0"/>
              <a:t>Кочердыкского</a:t>
            </a:r>
            <a:r>
              <a:rPr lang="ru-RU" dirty="0" smtClean="0"/>
              <a:t> </a:t>
            </a:r>
            <a:r>
              <a:rPr lang="ru-RU" dirty="0" smtClean="0"/>
              <a:t>заказника </a:t>
            </a:r>
            <a:r>
              <a:rPr lang="ru-RU" dirty="0" smtClean="0"/>
              <a:t>. </a:t>
            </a:r>
            <a:r>
              <a:rPr lang="ru-RU" dirty="0" smtClean="0"/>
              <a:t>В первой половине XX в. в </a:t>
            </a:r>
            <a:r>
              <a:rPr lang="ru-RU" dirty="0" err="1" smtClean="0"/>
              <a:t>Ильменском</a:t>
            </a:r>
            <a:r>
              <a:rPr lang="ru-RU" dirty="0" smtClean="0"/>
              <a:t> заповеднике было 2 гнезда орлана </a:t>
            </a:r>
            <a:r>
              <a:rPr lang="ru-RU" dirty="0" smtClean="0"/>
              <a:t>, </a:t>
            </a:r>
            <a:r>
              <a:rPr lang="ru-RU" dirty="0" smtClean="0"/>
              <a:t>в настоящее время известно только </a:t>
            </a:r>
            <a:r>
              <a:rPr lang="ru-RU" dirty="0" smtClean="0"/>
              <a:t>одно. </a:t>
            </a:r>
            <a:r>
              <a:rPr lang="ru-RU" dirty="0" smtClean="0"/>
              <a:t>Пара с летным птенцом была отмечена у оз. </a:t>
            </a:r>
            <a:r>
              <a:rPr lang="ru-RU" dirty="0" err="1" smtClean="0"/>
              <a:t>Кожакуль</a:t>
            </a:r>
            <a:r>
              <a:rPr lang="ru-RU" dirty="0" smtClean="0"/>
              <a:t> </a:t>
            </a:r>
            <a:r>
              <a:rPr lang="ru-RU" dirty="0" smtClean="0"/>
              <a:t>. </a:t>
            </a:r>
            <a:r>
              <a:rPr lang="ru-RU" dirty="0" smtClean="0"/>
              <a:t>В начале 1980-х </a:t>
            </a:r>
            <a:r>
              <a:rPr lang="ru-RU" dirty="0" smtClean="0"/>
              <a:t>гг. в Восточно-Уральском </a:t>
            </a:r>
            <a:r>
              <a:rPr lang="ru-RU" dirty="0" smtClean="0"/>
              <a:t>заповеднике гнездилось 3-4 пары </a:t>
            </a:r>
            <a:r>
              <a:rPr lang="ru-RU" dirty="0" smtClean="0"/>
              <a:t>орланов, </a:t>
            </a:r>
            <a:r>
              <a:rPr lang="ru-RU" dirty="0" smtClean="0"/>
              <a:t>в начале ХХI в. - 5-6 </a:t>
            </a:r>
            <a:r>
              <a:rPr lang="ru-RU" dirty="0" smtClean="0"/>
              <a:t>пар. </a:t>
            </a:r>
            <a:r>
              <a:rPr lang="ru-RU" dirty="0" smtClean="0"/>
              <a:t>Гнездование вида известно в окрестностях с. </a:t>
            </a:r>
            <a:r>
              <a:rPr lang="ru-RU" dirty="0" err="1" smtClean="0"/>
              <a:t>Канашево</a:t>
            </a:r>
            <a:r>
              <a:rPr lang="ru-RU" dirty="0" smtClean="0"/>
              <a:t> Красноармейского р-на. Вероятно, 2 пары гнездятся в Октябрьском р-не, одна - в Троицком и 1-2 пары - на озерах в районе г. Касли.</a:t>
            </a:r>
          </a:p>
          <a:p>
            <a:r>
              <a:rPr lang="ru-RU" b="1" dirty="0" smtClean="0"/>
              <a:t>Численность.</a:t>
            </a:r>
          </a:p>
          <a:p>
            <a:r>
              <a:rPr lang="ru-RU" dirty="0" smtClean="0"/>
              <a:t>По приблизительным оценкам, на территории области гнездится 8-12 пар орланов.</a:t>
            </a:r>
          </a:p>
          <a:p>
            <a:r>
              <a:rPr lang="ru-RU" b="1" dirty="0" smtClean="0"/>
              <a:t>Биология.</a:t>
            </a:r>
          </a:p>
          <a:p>
            <a:r>
              <a:rPr lang="ru-RU" dirty="0" smtClean="0"/>
              <a:t>Населяет различные местообитания, но, как правило, обитает у водоемов, вблизи которых есть древесная растительность или скалы. Гнездится на высоких деревьях, реже - на скалах. Гнездо массивное, из толстых сучьев, используется много лет подряд. В кладке 2, реже 3 яйца. Перелетный вид, в некоторые годы зимует </a:t>
            </a:r>
            <a:r>
              <a:rPr lang="ru-RU" dirty="0" smtClean="0"/>
              <a:t>. </a:t>
            </a:r>
            <a:r>
              <a:rPr lang="ru-RU" dirty="0" smtClean="0"/>
              <a:t>Питается рыбой, водоплавающими птицами, реже - млекопитающими.</a:t>
            </a:r>
          </a:p>
          <a:p>
            <a:r>
              <a:rPr lang="ru-RU" b="1" dirty="0" smtClean="0"/>
              <a:t>Лимитирующие факторы.</a:t>
            </a:r>
          </a:p>
          <a:p>
            <a:r>
              <a:rPr lang="ru-RU" dirty="0" smtClean="0"/>
              <a:t>Вырубка старых </a:t>
            </a:r>
            <a:r>
              <a:rPr lang="ru-RU" dirty="0" err="1" smtClean="0"/>
              <a:t>высоко-ствольных</a:t>
            </a:r>
            <a:r>
              <a:rPr lang="ru-RU" dirty="0" smtClean="0"/>
              <a:t> лесов вблизи водоемов, беспокойство, оскудение кормовой базы, браконьерство (отстрел, гибель в капканах во время осенней миграции).</a:t>
            </a:r>
          </a:p>
          <a:p>
            <a:r>
              <a:rPr lang="ru-RU" b="1" dirty="0" smtClean="0"/>
              <a:t>Меры охраны.</a:t>
            </a:r>
          </a:p>
          <a:p>
            <a:r>
              <a:rPr lang="ru-RU" dirty="0" smtClean="0"/>
              <a:t>Внесен в Приложение I к Конвенции СИТЕС. Охраняется в </a:t>
            </a:r>
            <a:r>
              <a:rPr lang="ru-RU" dirty="0" err="1" smtClean="0"/>
              <a:t>Ильменском</a:t>
            </a:r>
            <a:r>
              <a:rPr lang="ru-RU" dirty="0" smtClean="0"/>
              <a:t> и Восточно-Уральском заповедниках. Добыча запрещена. Необходимы выявление гнездовий </a:t>
            </a:r>
            <a:r>
              <a:rPr lang="ru-RU" dirty="0" err="1" smtClean="0"/>
              <a:t>орлана-белохвоста</a:t>
            </a:r>
            <a:r>
              <a:rPr lang="ru-RU" dirty="0" smtClean="0"/>
              <a:t> и придание им статуса памятников природы.</a:t>
            </a:r>
          </a:p>
          <a:p>
            <a:pPr algn="ctr">
              <a:buNone/>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дд.gif"/>
          <p:cNvPicPr>
            <a:picLocks noGrp="1" noChangeAspect="1"/>
          </p:cNvPicPr>
          <p:nvPr>
            <p:ph sz="half" idx="1"/>
          </p:nvPr>
        </p:nvPicPr>
        <p:blipFill>
          <a:blip r:embed="rId2" cstate="print"/>
          <a:stretch>
            <a:fillRect/>
          </a:stretch>
        </p:blipFill>
        <p:spPr>
          <a:xfrm>
            <a:off x="55541" y="332656"/>
            <a:ext cx="4300435" cy="6192688"/>
          </a:xfrm>
        </p:spPr>
      </p:pic>
      <p:sp>
        <p:nvSpPr>
          <p:cNvPr id="4" name="Содержимое 3"/>
          <p:cNvSpPr>
            <a:spLocks noGrp="1"/>
          </p:cNvSpPr>
          <p:nvPr>
            <p:ph sz="half" idx="2"/>
          </p:nvPr>
        </p:nvSpPr>
        <p:spPr>
          <a:xfrm>
            <a:off x="4716016" y="260648"/>
            <a:ext cx="4248472" cy="6336704"/>
          </a:xfrm>
        </p:spPr>
        <p:txBody>
          <a:bodyPr vert="vert270">
            <a:normAutofit fontScale="40000" lnSpcReduction="20000"/>
          </a:bodyPr>
          <a:lstStyle/>
          <a:p>
            <a:pPr algn="ctr">
              <a:buNone/>
            </a:pPr>
            <a:r>
              <a:rPr lang="ru-RU" sz="6000" b="1" dirty="0" smtClean="0">
                <a:solidFill>
                  <a:srgbClr val="00B050"/>
                </a:solidFill>
                <a:latin typeface="Monotype Corsiva" pitchFamily="66" charset="0"/>
              </a:rPr>
              <a:t>КРАСАВКА</a:t>
            </a:r>
          </a:p>
          <a:p>
            <a:pPr algn="ctr">
              <a:buNone/>
            </a:pPr>
            <a:endParaRPr lang="ru-RU" sz="1200" dirty="0" smtClean="0">
              <a:solidFill>
                <a:srgbClr val="00B050"/>
              </a:solidFill>
            </a:endParaRPr>
          </a:p>
          <a:p>
            <a:r>
              <a:rPr lang="ru-RU" b="1" dirty="0" smtClean="0"/>
              <a:t>Распространение.</a:t>
            </a:r>
          </a:p>
          <a:p>
            <a:r>
              <a:rPr lang="ru-RU" dirty="0" smtClean="0"/>
              <a:t>В </a:t>
            </a:r>
            <a:r>
              <a:rPr lang="ru-RU" dirty="0" smtClean="0"/>
              <a:t>Челябинской области проходит северная граница ареала вида. Гнездится в </a:t>
            </a:r>
            <a:r>
              <a:rPr lang="ru-RU" dirty="0" err="1" smtClean="0"/>
              <a:t>Брединском</a:t>
            </a:r>
            <a:r>
              <a:rPr lang="ru-RU" dirty="0" smtClean="0"/>
              <a:t> и Кизильском р-нах </a:t>
            </a:r>
            <a:r>
              <a:rPr lang="ru-RU" dirty="0" smtClean="0"/>
              <a:t>. </a:t>
            </a:r>
            <a:r>
              <a:rPr lang="ru-RU" dirty="0" smtClean="0"/>
              <a:t>Имеются сведения о встречах красавки в гнездовое время в окрестностях ж.-д. ст. Тамерлан в </a:t>
            </a:r>
            <a:r>
              <a:rPr lang="ru-RU" dirty="0" err="1" smtClean="0"/>
              <a:t>Варнен</a:t>
            </a:r>
            <a:r>
              <a:rPr lang="ru-RU" dirty="0" smtClean="0"/>
              <a:t>- </a:t>
            </a:r>
            <a:r>
              <a:rPr lang="ru-RU" dirty="0" err="1" smtClean="0"/>
              <a:t>ском</a:t>
            </a:r>
            <a:r>
              <a:rPr lang="ru-RU" dirty="0" smtClean="0"/>
              <a:t> р-не. Пара взрослых птиц с нелетным птенцом отмечена в 2004 г. в окрестностях д. Журавлиное в Октябрьском р-не - это наиболее северная точка достоверного гнездования вида в области </a:t>
            </a:r>
            <a:r>
              <a:rPr lang="ru-RU" dirty="0" smtClean="0"/>
              <a:t>. </a:t>
            </a:r>
            <a:r>
              <a:rPr lang="ru-RU" dirty="0" smtClean="0"/>
              <a:t>Залеты известны до северных </a:t>
            </a:r>
            <a:r>
              <a:rPr lang="ru-RU" dirty="0" smtClean="0"/>
              <a:t>границ.</a:t>
            </a:r>
            <a:endParaRPr lang="ru-RU" dirty="0" smtClean="0"/>
          </a:p>
          <a:p>
            <a:r>
              <a:rPr lang="ru-RU" b="1" dirty="0" smtClean="0"/>
              <a:t>Численность.</a:t>
            </a:r>
          </a:p>
          <a:p>
            <a:r>
              <a:rPr lang="ru-RU" dirty="0" smtClean="0"/>
              <a:t>В 1989-1991 гг. плотность гнездования в </a:t>
            </a:r>
            <a:r>
              <a:rPr lang="ru-RU" dirty="0" err="1" smtClean="0"/>
              <a:t>агроландшафтах</a:t>
            </a:r>
            <a:r>
              <a:rPr lang="ru-RU" dirty="0" smtClean="0"/>
              <a:t> на юге области оценивалась в 6-10 пар на 100 кв. км, а спустя 10 лет она возросла до 9-15 пар на 100 кв. км </a:t>
            </a:r>
            <a:r>
              <a:rPr lang="ru-RU" dirty="0" smtClean="0"/>
              <a:t>.</a:t>
            </a:r>
            <a:endParaRPr lang="ru-RU" dirty="0" smtClean="0"/>
          </a:p>
          <a:p>
            <a:r>
              <a:rPr lang="ru-RU" b="1" dirty="0" smtClean="0"/>
              <a:t>Биология.</a:t>
            </a:r>
          </a:p>
          <a:p>
            <a:r>
              <a:rPr lang="ru-RU" dirty="0" smtClean="0"/>
              <a:t>Населяет степи с разреженным травянистым покровом, а в последнее время все более охотно селится на возделываемых землях. Держится парами, во </a:t>
            </a:r>
            <a:r>
              <a:rPr lang="ru-RU" dirty="0" err="1" smtClean="0"/>
              <a:t>внегнездовое</a:t>
            </a:r>
            <a:r>
              <a:rPr lang="ru-RU" dirty="0" smtClean="0"/>
              <a:t> время - небольшими стайками. Гнездится по сухим местам, но, как правило, недалеко от воды. В кладке обычно 2 яйца. Перелетный вид. Питается преимущественно семенами, реже - насекомыми.</a:t>
            </a:r>
          </a:p>
          <a:p>
            <a:r>
              <a:rPr lang="ru-RU" b="1" dirty="0" smtClean="0"/>
              <a:t>Лимитирующие факторы.</a:t>
            </a:r>
          </a:p>
          <a:p>
            <a:r>
              <a:rPr lang="ru-RU" dirty="0" smtClean="0"/>
              <a:t>Изначально - распашка целинных земель на юге области. Впоследствии - гибель кладок при проведении </a:t>
            </a:r>
            <a:r>
              <a:rPr lang="ru-RU" dirty="0" err="1" smtClean="0"/>
              <a:t>сельхозработ</a:t>
            </a:r>
            <a:r>
              <a:rPr lang="ru-RU" dirty="0" smtClean="0"/>
              <a:t>, уничтожение скотом на пастбищах.</a:t>
            </a:r>
          </a:p>
          <a:p>
            <a:r>
              <a:rPr lang="ru-RU" b="1" dirty="0" smtClean="0"/>
              <a:t>Меры охраны.</a:t>
            </a:r>
          </a:p>
          <a:p>
            <a:r>
              <a:rPr lang="ru-RU" dirty="0" smtClean="0"/>
              <a:t>Внесен в Приложение II к Конвенции СИТЕС. Необходимо усиление разъяснительной работы с населением, особенно с механизаторами, с целью предотвращения гибели гнезд при обработке почвы </a:t>
            </a:r>
            <a:r>
              <a:rPr lang="ru-RU" dirty="0" smtClean="0"/>
              <a:t>.</a:t>
            </a:r>
            <a:endParaRPr lang="ru-RU" dirty="0" smtClean="0"/>
          </a:p>
          <a:p>
            <a:pPr algn="ctr">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о.gif"/>
          <p:cNvPicPr>
            <a:picLocks noGrp="1" noChangeAspect="1"/>
          </p:cNvPicPr>
          <p:nvPr>
            <p:ph sz="half" idx="1"/>
          </p:nvPr>
        </p:nvPicPr>
        <p:blipFill>
          <a:blip r:embed="rId2" cstate="print"/>
          <a:stretch>
            <a:fillRect/>
          </a:stretch>
        </p:blipFill>
        <p:spPr>
          <a:xfrm>
            <a:off x="179512" y="260648"/>
            <a:ext cx="4248472" cy="6192688"/>
          </a:xfrm>
        </p:spPr>
      </p:pic>
      <p:sp>
        <p:nvSpPr>
          <p:cNvPr id="4" name="Содержимое 3"/>
          <p:cNvSpPr>
            <a:spLocks noGrp="1"/>
          </p:cNvSpPr>
          <p:nvPr>
            <p:ph sz="half" idx="2"/>
          </p:nvPr>
        </p:nvSpPr>
        <p:spPr>
          <a:xfrm>
            <a:off x="4716016" y="260648"/>
            <a:ext cx="4176464" cy="6408712"/>
          </a:xfrm>
        </p:spPr>
        <p:txBody>
          <a:bodyPr vert="vert270">
            <a:normAutofit fontScale="47500" lnSpcReduction="20000"/>
          </a:bodyPr>
          <a:lstStyle/>
          <a:p>
            <a:pPr algn="ctr">
              <a:buNone/>
            </a:pPr>
            <a:r>
              <a:rPr lang="ru-RU" sz="5100" b="1" dirty="0" smtClean="0">
                <a:solidFill>
                  <a:srgbClr val="00B050"/>
                </a:solidFill>
                <a:latin typeface="Monotype Corsiva" pitchFamily="66" charset="0"/>
              </a:rPr>
              <a:t>ДРОФА</a:t>
            </a:r>
          </a:p>
          <a:p>
            <a:r>
              <a:rPr lang="ru-RU" b="1" dirty="0" smtClean="0"/>
              <a:t>Распространение.</a:t>
            </a:r>
          </a:p>
          <a:p>
            <a:r>
              <a:rPr lang="ru-RU" dirty="0" smtClean="0"/>
              <a:t>В </a:t>
            </a:r>
            <a:r>
              <a:rPr lang="ru-RU" dirty="0" smtClean="0"/>
              <a:t>Челябинской области до распашки целинных земель обитал в степной зоне. Последние сведения о встречах этого вида в </a:t>
            </a:r>
            <a:r>
              <a:rPr lang="ru-RU" dirty="0" err="1" smtClean="0"/>
              <a:t>Брединском</a:t>
            </a:r>
            <a:r>
              <a:rPr lang="ru-RU" dirty="0" smtClean="0"/>
              <a:t> р-не относятся к началу 80-х гг. </a:t>
            </a:r>
            <a:r>
              <a:rPr lang="ru-RU" dirty="0" smtClean="0"/>
              <a:t>XX в. . </a:t>
            </a:r>
            <a:r>
              <a:rPr lang="ru-RU" dirty="0" smtClean="0"/>
              <a:t>В 2002 г. появились сообщения о регистрациях одиночных птиц и небольших групп в </a:t>
            </a:r>
            <a:r>
              <a:rPr lang="ru-RU" dirty="0" smtClean="0"/>
              <a:t>Кизильском </a:t>
            </a:r>
            <a:r>
              <a:rPr lang="ru-RU" dirty="0" smtClean="0"/>
              <a:t>и </a:t>
            </a:r>
            <a:r>
              <a:rPr lang="ru-RU" dirty="0" err="1" smtClean="0"/>
              <a:t>Брединском</a:t>
            </a:r>
            <a:r>
              <a:rPr lang="ru-RU" dirty="0" smtClean="0"/>
              <a:t> </a:t>
            </a:r>
            <a:r>
              <a:rPr lang="ru-RU" dirty="0" smtClean="0"/>
              <a:t>р-нах.</a:t>
            </a:r>
          </a:p>
          <a:p>
            <a:r>
              <a:rPr lang="ru-RU" b="1" dirty="0" smtClean="0"/>
              <a:t>Численность.</a:t>
            </a:r>
          </a:p>
          <a:p>
            <a:r>
              <a:rPr lang="ru-RU" dirty="0" smtClean="0"/>
              <a:t>Неизвестна.</a:t>
            </a:r>
          </a:p>
          <a:p>
            <a:r>
              <a:rPr lang="ru-RU" b="1" dirty="0" smtClean="0"/>
              <a:t>Биология.</a:t>
            </a:r>
          </a:p>
          <a:p>
            <a:r>
              <a:rPr lang="ru-RU" dirty="0" smtClean="0"/>
              <a:t>Гнездится на открытых участках - в степях, солончаках со скудной растительностью, залежах, в европейской части России - на хлебных полях. Гнездо совершенно открытое, представляет собой неглубокую ямку без выстилки. В кладке обычно 2 светло-охристых яйца. В гнездовой период птица очень осторожна. Во </a:t>
            </a:r>
            <a:r>
              <a:rPr lang="ru-RU" dirty="0" err="1" smtClean="0"/>
              <a:t>внегнездовое</a:t>
            </a:r>
            <a:r>
              <a:rPr lang="ru-RU" dirty="0" smtClean="0"/>
              <a:t> время держится табунками. Перелетный вид. Питается побегами и семенами трав, насекомыми.</a:t>
            </a:r>
          </a:p>
          <a:p>
            <a:r>
              <a:rPr lang="ru-RU" b="1" dirty="0" smtClean="0"/>
              <a:t>Лимитирующие факторы.</a:t>
            </a:r>
          </a:p>
          <a:p>
            <a:r>
              <a:rPr lang="ru-RU" dirty="0" smtClean="0"/>
              <a:t>Браконьерство, практически полное исчезновение пригодных мест обитания из-за распашки целинных земель, интенсивного выпаса скота, фактор беспокойства.</a:t>
            </a:r>
          </a:p>
          <a:p>
            <a:r>
              <a:rPr lang="ru-RU" b="1" dirty="0" smtClean="0"/>
              <a:t>Меры охраны.</a:t>
            </a:r>
          </a:p>
          <a:p>
            <a:r>
              <a:rPr lang="ru-RU" dirty="0" smtClean="0"/>
              <a:t>Внесен в Приложение II к Конвенции СИТЕС. Необходима пропаганда охраны вида, в первую очередь среди охотников и работников сельского хозяйства.</a:t>
            </a:r>
          </a:p>
          <a:p>
            <a:pPr algn="ctr">
              <a:buNone/>
            </a:pP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хх.gif"/>
          <p:cNvPicPr>
            <a:picLocks noGrp="1" noChangeAspect="1"/>
          </p:cNvPicPr>
          <p:nvPr>
            <p:ph sz="half" idx="1"/>
          </p:nvPr>
        </p:nvPicPr>
        <p:blipFill>
          <a:blip r:embed="rId2" cstate="print"/>
          <a:stretch>
            <a:fillRect/>
          </a:stretch>
        </p:blipFill>
        <p:spPr>
          <a:xfrm rot="16200000">
            <a:off x="-725774" y="1299575"/>
            <a:ext cx="6187413" cy="3976093"/>
          </a:xfrm>
        </p:spPr>
      </p:pic>
      <p:sp>
        <p:nvSpPr>
          <p:cNvPr id="4" name="Содержимое 3"/>
          <p:cNvSpPr>
            <a:spLocks noGrp="1"/>
          </p:cNvSpPr>
          <p:nvPr>
            <p:ph sz="half" idx="2"/>
          </p:nvPr>
        </p:nvSpPr>
        <p:spPr>
          <a:xfrm>
            <a:off x="4648200" y="260648"/>
            <a:ext cx="4316288" cy="6336704"/>
          </a:xfrm>
        </p:spPr>
        <p:txBody>
          <a:bodyPr vert="vert270">
            <a:normAutofit fontScale="47500" lnSpcReduction="20000"/>
          </a:bodyPr>
          <a:lstStyle/>
          <a:p>
            <a:pPr algn="ctr">
              <a:buNone/>
            </a:pPr>
            <a:r>
              <a:rPr lang="ru-RU" sz="5100" b="1" dirty="0" smtClean="0">
                <a:solidFill>
                  <a:srgbClr val="00B050"/>
                </a:solidFill>
                <a:latin typeface="Monotype Corsiva" pitchFamily="66" charset="0"/>
              </a:rPr>
              <a:t>КУЛИК-СОРОКА</a:t>
            </a:r>
          </a:p>
          <a:p>
            <a:r>
              <a:rPr lang="ru-RU" b="1" dirty="0" smtClean="0"/>
              <a:t>Распространение.</a:t>
            </a:r>
          </a:p>
          <a:p>
            <a:r>
              <a:rPr lang="ru-RU" dirty="0" smtClean="0"/>
              <a:t>На </a:t>
            </a:r>
            <a:r>
              <a:rPr lang="ru-RU" dirty="0" smtClean="0"/>
              <a:t>территории Челябинской области кулик-сорока отмечается главным образом во время миграций: в Уйском, Октябрьском, </a:t>
            </a:r>
            <a:r>
              <a:rPr lang="ru-RU" dirty="0" err="1" smtClean="0"/>
              <a:t>Агаповском</a:t>
            </a:r>
            <a:r>
              <a:rPr lang="ru-RU" dirty="0" smtClean="0"/>
              <a:t> р-нах. Гнездование известно в Троицком и Кизильском р-нах на реках </a:t>
            </a:r>
            <a:r>
              <a:rPr lang="ru-RU" dirty="0" err="1" smtClean="0"/>
              <a:t>Уй</a:t>
            </a:r>
            <a:r>
              <a:rPr lang="ru-RU" dirty="0" smtClean="0"/>
              <a:t> и </a:t>
            </a:r>
            <a:r>
              <a:rPr lang="ru-RU" dirty="0" smtClean="0"/>
              <a:t>Урал.</a:t>
            </a:r>
            <a:endParaRPr lang="ru-RU" dirty="0" smtClean="0"/>
          </a:p>
          <a:p>
            <a:r>
              <a:rPr lang="ru-RU" b="1" dirty="0" smtClean="0"/>
              <a:t>Численность.</a:t>
            </a:r>
          </a:p>
          <a:p>
            <a:r>
              <a:rPr lang="ru-RU" dirty="0" smtClean="0"/>
              <a:t>На территории Челябинской области, вероятно, гнездится не более 1-2 десятков пар.</a:t>
            </a:r>
          </a:p>
          <a:p>
            <a:r>
              <a:rPr lang="ru-RU" b="1" dirty="0" smtClean="0"/>
              <a:t>Биология.</a:t>
            </a:r>
          </a:p>
          <a:p>
            <a:r>
              <a:rPr lang="ru-RU" dirty="0" smtClean="0"/>
              <a:t>Населяет берега крупных водоемов, преимущественно рек. Гнездится по каменистым или песчаным косам и островкам отдельными парами, реже - небольшими колониями. Гнездо - открытая ямка со скудной выстилкой из ракушек, камешков, различного мусора или вообще без выстилки. В кладке 3-4 песочного цвета, с пятнами, яйца. Перелетная птица. Питается моллюсками, а также насекомыми и их личинками, доставая их со дна водоемов на мелководьях.</a:t>
            </a:r>
          </a:p>
          <a:p>
            <a:r>
              <a:rPr lang="ru-RU" b="1" dirty="0" smtClean="0"/>
              <a:t>Лимитирующие факторы.</a:t>
            </a:r>
          </a:p>
          <a:p>
            <a:r>
              <a:rPr lang="ru-RU" dirty="0" smtClean="0"/>
              <a:t>Отсутствие подходящих мест гнездования, хозяйственное освоение речных пойм, беспокойство.</a:t>
            </a:r>
          </a:p>
          <a:p>
            <a:r>
              <a:rPr lang="ru-RU" b="1" dirty="0" smtClean="0"/>
              <a:t>Меры охраны.</a:t>
            </a:r>
          </a:p>
          <a:p>
            <a:r>
              <a:rPr lang="ru-RU" dirty="0" smtClean="0"/>
              <a:t>Запрет хозяйственной деятельности в местах гнездования кулика-сороки, пропаганда его охраны среди населения.</a:t>
            </a:r>
          </a:p>
          <a:p>
            <a:pPr algn="ct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нн.gif"/>
          <p:cNvPicPr>
            <a:picLocks noGrp="1" noChangeAspect="1"/>
          </p:cNvPicPr>
          <p:nvPr>
            <p:ph sz="half" idx="1"/>
          </p:nvPr>
        </p:nvPicPr>
        <p:blipFill>
          <a:blip r:embed="rId2" cstate="print"/>
          <a:stretch>
            <a:fillRect/>
          </a:stretch>
        </p:blipFill>
        <p:spPr>
          <a:xfrm>
            <a:off x="179512" y="208490"/>
            <a:ext cx="3960440" cy="6449664"/>
          </a:xfrm>
        </p:spPr>
      </p:pic>
      <p:sp>
        <p:nvSpPr>
          <p:cNvPr id="4" name="Содержимое 3"/>
          <p:cNvSpPr>
            <a:spLocks noGrp="1"/>
          </p:cNvSpPr>
          <p:nvPr>
            <p:ph sz="half" idx="2"/>
          </p:nvPr>
        </p:nvSpPr>
        <p:spPr>
          <a:xfrm>
            <a:off x="4648200" y="260648"/>
            <a:ext cx="4316288" cy="6336704"/>
          </a:xfrm>
        </p:spPr>
        <p:txBody>
          <a:bodyPr vert="vert270">
            <a:normAutofit fontScale="40000" lnSpcReduction="20000"/>
          </a:bodyPr>
          <a:lstStyle/>
          <a:p>
            <a:pPr algn="ctr">
              <a:buNone/>
            </a:pPr>
            <a:r>
              <a:rPr lang="ru-RU" sz="6000" b="1" dirty="0" smtClean="0">
                <a:solidFill>
                  <a:srgbClr val="00B050"/>
                </a:solidFill>
                <a:latin typeface="Monotype Corsiva" pitchFamily="66" charset="0"/>
              </a:rPr>
              <a:t>ФИЛИН</a:t>
            </a:r>
          </a:p>
          <a:p>
            <a:pPr algn="ctr">
              <a:buNone/>
            </a:pPr>
            <a:endParaRPr lang="ru-RU" dirty="0" smtClean="0">
              <a:solidFill>
                <a:srgbClr val="00B050"/>
              </a:solidFill>
            </a:endParaRPr>
          </a:p>
          <a:p>
            <a:r>
              <a:rPr lang="ru-RU" b="1" dirty="0" smtClean="0"/>
              <a:t>Распространение.</a:t>
            </a:r>
          </a:p>
          <a:p>
            <a:r>
              <a:rPr lang="ru-RU" dirty="0" smtClean="0"/>
              <a:t>В </a:t>
            </a:r>
            <a:r>
              <a:rPr lang="ru-RU" dirty="0" smtClean="0"/>
              <a:t>Челябинской области в середине XX в. филин был обычен в </a:t>
            </a:r>
            <a:r>
              <a:rPr lang="ru-RU" dirty="0" err="1" smtClean="0"/>
              <a:t>Ильменском</a:t>
            </a:r>
            <a:r>
              <a:rPr lang="ru-RU" dirty="0" smtClean="0"/>
              <a:t> заповеднике </a:t>
            </a:r>
            <a:r>
              <a:rPr lang="ru-RU" dirty="0" smtClean="0"/>
              <a:t>, </a:t>
            </a:r>
            <a:r>
              <a:rPr lang="ru-RU" dirty="0" smtClean="0"/>
              <a:t>в настоящее время здесь обитает не более 2-3 пар. Также редок этот вид в </a:t>
            </a:r>
            <a:r>
              <a:rPr lang="ru-RU" dirty="0" err="1" smtClean="0"/>
              <a:t>горно-лесной</a:t>
            </a:r>
            <a:r>
              <a:rPr lang="ru-RU" dirty="0" smtClean="0"/>
              <a:t> зоне области. В лесостепной и степной зонах встречается в островных борах (Уйском, </a:t>
            </a:r>
            <a:r>
              <a:rPr lang="ru-RU" dirty="0" err="1" smtClean="0"/>
              <a:t>Санарском</a:t>
            </a:r>
            <a:r>
              <a:rPr lang="ru-RU" dirty="0" smtClean="0"/>
              <a:t>, </a:t>
            </a:r>
            <a:r>
              <a:rPr lang="ru-RU" dirty="0" err="1" smtClean="0"/>
              <a:t>Брединском</a:t>
            </a:r>
            <a:r>
              <a:rPr lang="ru-RU" dirty="0" smtClean="0"/>
              <a:t>) </a:t>
            </a:r>
            <a:r>
              <a:rPr lang="ru-RU" dirty="0" smtClean="0"/>
              <a:t>, </a:t>
            </a:r>
            <a:r>
              <a:rPr lang="ru-RU" dirty="0" smtClean="0"/>
              <a:t>заросших поймах рек и на скалах. Наиболее поздние сообщения о гнездовых находках относятся к Кизильскому р-ну. Здесь на скальных выходах одно жилое гнездо обнаружено на р. Малая </a:t>
            </a:r>
            <a:r>
              <a:rPr lang="ru-RU" dirty="0" err="1" smtClean="0"/>
              <a:t>Караганка</a:t>
            </a:r>
            <a:r>
              <a:rPr lang="ru-RU" dirty="0" smtClean="0"/>
              <a:t> в мае 2000 </a:t>
            </a:r>
            <a:r>
              <a:rPr lang="ru-RU" dirty="0" smtClean="0"/>
              <a:t>г. </a:t>
            </a:r>
            <a:r>
              <a:rPr lang="ru-RU" dirty="0" smtClean="0"/>
              <a:t>и два - на р. Урал в мае 2003 </a:t>
            </a:r>
            <a:r>
              <a:rPr lang="ru-RU" dirty="0" smtClean="0"/>
              <a:t>г..</a:t>
            </a:r>
            <a:endParaRPr lang="ru-RU" dirty="0" smtClean="0"/>
          </a:p>
          <a:p>
            <a:r>
              <a:rPr lang="ru-RU" b="1" dirty="0" smtClean="0"/>
              <a:t>Численность.</a:t>
            </a:r>
          </a:p>
          <a:p>
            <a:r>
              <a:rPr lang="ru-RU" dirty="0" smtClean="0"/>
              <a:t>В начале 80-х гг. XX в. в </a:t>
            </a:r>
            <a:r>
              <a:rPr lang="ru-RU" dirty="0" err="1" smtClean="0"/>
              <a:t>горно-лесной</a:t>
            </a:r>
            <a:r>
              <a:rPr lang="ru-RU" dirty="0" smtClean="0"/>
              <a:t> </a:t>
            </a:r>
            <a:r>
              <a:rPr lang="ru-RU" dirty="0" smtClean="0"/>
              <a:t>зоне </a:t>
            </a:r>
            <a:r>
              <a:rPr lang="ru-RU" dirty="0" smtClean="0"/>
              <a:t>Челябинской области в гнездовой период насчитывалось до 0,6 особи на 1 кв. км </a:t>
            </a:r>
            <a:r>
              <a:rPr lang="ru-RU" dirty="0" smtClean="0"/>
              <a:t>. </a:t>
            </a:r>
            <a:r>
              <a:rPr lang="ru-RU" dirty="0" smtClean="0"/>
              <a:t>В настоящее время численность в области, даже по самым оптимистичным оценкам, не превышает 30-40 особей.</a:t>
            </a:r>
          </a:p>
          <a:p>
            <a:r>
              <a:rPr lang="ru-RU" b="1" dirty="0" smtClean="0"/>
              <a:t>Биология.</a:t>
            </a:r>
          </a:p>
          <a:p>
            <a:r>
              <a:rPr lang="ru-RU" dirty="0" smtClean="0"/>
              <a:t>Обитатель различных ландшафтов, населяет самые глухие, безлюдные места. Гнездится на скалах, на земле в труднодоступных участках леса, реже - в гнездах хищных птиц. В кладке 3-4 белых яйца. Добычу подстерегает, сидя на деревьях, или высматривает в полете. Питается зайцами, грызунами, тетеревами, утками, мелкими воробьиными птицами.</a:t>
            </a:r>
          </a:p>
          <a:p>
            <a:r>
              <a:rPr lang="ru-RU" b="1" dirty="0" smtClean="0"/>
              <a:t>Лимитирующие факторы.</a:t>
            </a:r>
          </a:p>
          <a:p>
            <a:r>
              <a:rPr lang="ru-RU" dirty="0" smtClean="0"/>
              <a:t>Истребление человеком, беспокойство в гнездовой период, трансформация коренных местообитаний, оскудение кормовой базы, гибель наземных кладок.</a:t>
            </a:r>
          </a:p>
          <a:p>
            <a:r>
              <a:rPr lang="ru-RU" b="1" dirty="0" smtClean="0"/>
              <a:t>Меры охраны.</a:t>
            </a:r>
          </a:p>
          <a:p>
            <a:r>
              <a:rPr lang="ru-RU" dirty="0" smtClean="0"/>
              <a:t>Внесен в Приложение II к Конвенции СИТЕС. Охраняется в </a:t>
            </a:r>
            <a:r>
              <a:rPr lang="ru-RU" dirty="0" err="1" smtClean="0"/>
              <a:t>Ильменском</a:t>
            </a:r>
            <a:r>
              <a:rPr lang="ru-RU" dirty="0" smtClean="0"/>
              <a:t> заповеднике, на территории памятников природы "</a:t>
            </a:r>
            <a:r>
              <a:rPr lang="ru-RU" dirty="0" err="1" smtClean="0"/>
              <a:t>Уйский</a:t>
            </a:r>
            <a:r>
              <a:rPr lang="ru-RU" dirty="0" smtClean="0"/>
              <a:t> бор", "</a:t>
            </a:r>
            <a:r>
              <a:rPr lang="ru-RU" dirty="0" err="1" smtClean="0"/>
              <a:t>Санарский</a:t>
            </a:r>
            <a:r>
              <a:rPr lang="ru-RU" dirty="0" smtClean="0"/>
              <a:t> </a:t>
            </a:r>
            <a:r>
              <a:rPr lang="ru-RU" dirty="0" err="1" smtClean="0"/>
              <a:t>бор</a:t>
            </a:r>
            <a:r>
              <a:rPr lang="ru-RU" dirty="0" smtClean="0"/>
              <a:t>", "</a:t>
            </a:r>
            <a:r>
              <a:rPr lang="ru-RU" dirty="0" err="1" smtClean="0"/>
              <a:t>Брединский</a:t>
            </a:r>
            <a:r>
              <a:rPr lang="ru-RU" dirty="0" smtClean="0"/>
              <a:t> </a:t>
            </a:r>
            <a:r>
              <a:rPr lang="ru-RU" dirty="0" err="1" smtClean="0"/>
              <a:t>бор</a:t>
            </a:r>
            <a:r>
              <a:rPr lang="ru-RU" dirty="0" smtClean="0"/>
              <a:t>". Необходимы организация заказников вокруг гнезд, запрет добычи, пропаганда охраны вида среди населения.</a:t>
            </a:r>
          </a:p>
          <a:p>
            <a:pPr algn="ctr">
              <a:buNone/>
            </a:pP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шш.gif"/>
          <p:cNvPicPr>
            <a:picLocks noGrp="1" noChangeAspect="1"/>
          </p:cNvPicPr>
          <p:nvPr>
            <p:ph sz="half" idx="1"/>
          </p:nvPr>
        </p:nvPicPr>
        <p:blipFill>
          <a:blip r:embed="rId2" cstate="print"/>
          <a:stretch>
            <a:fillRect/>
          </a:stretch>
        </p:blipFill>
        <p:spPr>
          <a:xfrm rot="16200000">
            <a:off x="-587563" y="1221762"/>
            <a:ext cx="5754822" cy="4276278"/>
          </a:xfrm>
        </p:spPr>
      </p:pic>
      <p:sp>
        <p:nvSpPr>
          <p:cNvPr id="4" name="Содержимое 3"/>
          <p:cNvSpPr>
            <a:spLocks noGrp="1"/>
          </p:cNvSpPr>
          <p:nvPr>
            <p:ph sz="half" idx="2"/>
          </p:nvPr>
        </p:nvSpPr>
        <p:spPr>
          <a:xfrm>
            <a:off x="4716016" y="260648"/>
            <a:ext cx="4248472" cy="6408712"/>
          </a:xfrm>
        </p:spPr>
        <p:txBody>
          <a:bodyPr vert="vert270">
            <a:normAutofit fontScale="40000" lnSpcReduction="20000"/>
          </a:bodyPr>
          <a:lstStyle/>
          <a:p>
            <a:pPr algn="ctr">
              <a:buNone/>
            </a:pPr>
            <a:r>
              <a:rPr lang="ru-RU" sz="6000" b="1" dirty="0" smtClean="0">
                <a:solidFill>
                  <a:srgbClr val="00B050"/>
                </a:solidFill>
                <a:latin typeface="Monotype Corsiva" pitchFamily="66" charset="0"/>
              </a:rPr>
              <a:t>ЯСТРЕБИНАЯ СОВА</a:t>
            </a:r>
          </a:p>
          <a:p>
            <a:endParaRPr lang="ru-RU" b="1" dirty="0" smtClean="0"/>
          </a:p>
          <a:p>
            <a:r>
              <a:rPr lang="ru-RU" sz="3000" b="1" dirty="0" smtClean="0"/>
              <a:t>Распространение</a:t>
            </a:r>
            <a:r>
              <a:rPr lang="ru-RU" sz="3000" b="1" dirty="0" smtClean="0"/>
              <a:t>.</a:t>
            </a:r>
          </a:p>
          <a:p>
            <a:r>
              <a:rPr lang="ru-RU" sz="3000" dirty="0" smtClean="0"/>
              <a:t>В </a:t>
            </a:r>
            <a:r>
              <a:rPr lang="ru-RU" sz="3000" dirty="0" smtClean="0"/>
              <a:t>Челябинской области встречается в осенне-зимний период в </a:t>
            </a:r>
            <a:r>
              <a:rPr lang="ru-RU" sz="3000" dirty="0" err="1" smtClean="0"/>
              <a:t>горно-лесной</a:t>
            </a:r>
            <a:r>
              <a:rPr lang="ru-RU" sz="3000" dirty="0" smtClean="0"/>
              <a:t> и лесостепной зонах. Гнездование отмечено лишь в </a:t>
            </a:r>
            <a:r>
              <a:rPr lang="ru-RU" sz="3000" dirty="0" err="1" smtClean="0"/>
              <a:t>Еткульском</a:t>
            </a:r>
            <a:r>
              <a:rPr lang="ru-RU" sz="3000" dirty="0" smtClean="0"/>
              <a:t> р-не </a:t>
            </a:r>
            <a:r>
              <a:rPr lang="ru-RU" sz="3000" dirty="0" smtClean="0"/>
              <a:t>. </a:t>
            </a:r>
            <a:r>
              <a:rPr lang="ru-RU" sz="3000" dirty="0" smtClean="0"/>
              <a:t>Возможно, гнездится в горных пихтово-еловых лесах области. Были регистрации вида в гнездовое время у горы Малый </a:t>
            </a:r>
            <a:r>
              <a:rPr lang="ru-RU" sz="3000" dirty="0" err="1" smtClean="0"/>
              <a:t>Иремель</a:t>
            </a:r>
            <a:r>
              <a:rPr lang="ru-RU" sz="3000" dirty="0" smtClean="0"/>
              <a:t> (</a:t>
            </a:r>
            <a:r>
              <a:rPr lang="ru-RU" sz="3000" dirty="0" err="1" smtClean="0"/>
              <a:t>Катав-Ивановский</a:t>
            </a:r>
            <a:r>
              <a:rPr lang="ru-RU" sz="3000" dirty="0" smtClean="0"/>
              <a:t> р-н), кроме того, спаривающихся птиц наблюдали весной 1983 г. в </a:t>
            </a:r>
            <a:r>
              <a:rPr lang="ru-RU" sz="3000" dirty="0" err="1" smtClean="0"/>
              <a:t>Ильменском</a:t>
            </a:r>
            <a:r>
              <a:rPr lang="ru-RU" sz="3000" dirty="0" smtClean="0"/>
              <a:t> заповеднике </a:t>
            </a:r>
            <a:r>
              <a:rPr lang="ru-RU" sz="3000" dirty="0" smtClean="0"/>
              <a:t>. </a:t>
            </a:r>
            <a:r>
              <a:rPr lang="ru-RU" sz="3000" dirty="0" smtClean="0"/>
              <a:t>В июне 2003 г. ястребиная сова была встречена у оз. </a:t>
            </a:r>
            <a:r>
              <a:rPr lang="ru-RU" sz="3000" dirty="0" err="1" smtClean="0"/>
              <a:t>Маян</a:t>
            </a:r>
            <a:r>
              <a:rPr lang="ru-RU" sz="3000" dirty="0" smtClean="0"/>
              <a:t> на северо-востоке области </a:t>
            </a:r>
            <a:r>
              <a:rPr lang="ru-RU" sz="3000" dirty="0" smtClean="0"/>
              <a:t>.</a:t>
            </a:r>
            <a:endParaRPr lang="ru-RU" sz="3000" dirty="0" smtClean="0"/>
          </a:p>
          <a:p>
            <a:r>
              <a:rPr lang="ru-RU" sz="3000" b="1" dirty="0" smtClean="0"/>
              <a:t>Численность.</a:t>
            </a:r>
          </a:p>
          <a:p>
            <a:r>
              <a:rPr lang="ru-RU" sz="3000" dirty="0" smtClean="0"/>
              <a:t>В гнездовой период в пихтово-еловых лесах области встречается 0,01-0,02 особи на 1 кв. км.</a:t>
            </a:r>
          </a:p>
          <a:p>
            <a:r>
              <a:rPr lang="ru-RU" sz="3000" b="1" dirty="0" smtClean="0"/>
              <a:t>Биология.</a:t>
            </a:r>
          </a:p>
          <a:p>
            <a:r>
              <a:rPr lang="ru-RU" sz="3000" dirty="0" smtClean="0"/>
              <a:t>Оседлая и кочующая птица. Населяет преимущественно хвойные леса. Гнездится на деревьях, используя изгибы ствола или старые гнезда крупных птиц, на высоких пнях, в дуплах, иногда - на земле. В кладке от 3 до 9 белых яиц. Взрослые птицы активно защищают гнездо. Охотится обычно утром и вечером, но нередко и днем. Питается мелкими грызунами, реже птицами.</a:t>
            </a:r>
          </a:p>
          <a:p>
            <a:r>
              <a:rPr lang="ru-RU" sz="3000" b="1" dirty="0" smtClean="0"/>
              <a:t>Лимитирующие факторы.</a:t>
            </a:r>
          </a:p>
          <a:p>
            <a:r>
              <a:rPr lang="ru-RU" sz="3000" dirty="0" smtClean="0"/>
              <a:t>Не изучены.</a:t>
            </a:r>
          </a:p>
          <a:p>
            <a:r>
              <a:rPr lang="ru-RU" sz="3000" b="1" dirty="0" smtClean="0"/>
              <a:t>Меры охраны.</a:t>
            </a:r>
          </a:p>
          <a:p>
            <a:r>
              <a:rPr lang="ru-RU" sz="3000" dirty="0" smtClean="0"/>
              <a:t>Внесен в Приложение II к Конвенции СИТЕС. Необходима пропаганда охраны вида среди населения.</a:t>
            </a:r>
          </a:p>
          <a:p>
            <a:pPr algn="ctr">
              <a:buNone/>
            </a:pP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ее.gif"/>
          <p:cNvPicPr>
            <a:picLocks noGrp="1" noChangeAspect="1"/>
          </p:cNvPicPr>
          <p:nvPr>
            <p:ph sz="half" idx="1"/>
          </p:nvPr>
        </p:nvPicPr>
        <p:blipFill>
          <a:blip r:embed="rId2" cstate="print"/>
          <a:stretch>
            <a:fillRect/>
          </a:stretch>
        </p:blipFill>
        <p:spPr>
          <a:xfrm rot="16200000">
            <a:off x="-870678" y="1417949"/>
            <a:ext cx="6344825" cy="3886205"/>
          </a:xfrm>
        </p:spPr>
      </p:pic>
      <p:sp>
        <p:nvSpPr>
          <p:cNvPr id="4" name="Содержимое 3"/>
          <p:cNvSpPr>
            <a:spLocks noGrp="1"/>
          </p:cNvSpPr>
          <p:nvPr>
            <p:ph sz="half" idx="2"/>
          </p:nvPr>
        </p:nvSpPr>
        <p:spPr>
          <a:xfrm>
            <a:off x="4648200" y="332656"/>
            <a:ext cx="4316288" cy="6336704"/>
          </a:xfrm>
        </p:spPr>
        <p:txBody>
          <a:bodyPr vert="vert270">
            <a:normAutofit fontScale="47500" lnSpcReduction="20000"/>
          </a:bodyPr>
          <a:lstStyle/>
          <a:p>
            <a:pPr algn="ctr">
              <a:buNone/>
            </a:pPr>
            <a:r>
              <a:rPr lang="ru-RU" sz="5100" b="1" dirty="0" smtClean="0">
                <a:solidFill>
                  <a:srgbClr val="00B050"/>
                </a:solidFill>
                <a:latin typeface="Monotype Corsiva" pitchFamily="66" charset="0"/>
              </a:rPr>
              <a:t>ВЕРТЛЯВАЯ </a:t>
            </a:r>
            <a:r>
              <a:rPr lang="ru-RU" sz="5100" b="1" dirty="0" smtClean="0">
                <a:solidFill>
                  <a:srgbClr val="00B050"/>
                </a:solidFill>
                <a:latin typeface="Monotype Corsiva" pitchFamily="66" charset="0"/>
              </a:rPr>
              <a:t>КАМЫШЕВКА</a:t>
            </a:r>
          </a:p>
          <a:p>
            <a:r>
              <a:rPr lang="ru-RU" b="1" dirty="0" smtClean="0"/>
              <a:t>Распространение.</a:t>
            </a:r>
          </a:p>
          <a:p>
            <a:r>
              <a:rPr lang="ru-RU" dirty="0" smtClean="0"/>
              <a:t>Средняя полоса Евразии от Центральной Европы до юга Западной Сибири.</a:t>
            </a:r>
          </a:p>
          <a:p>
            <a:r>
              <a:rPr lang="ru-RU" dirty="0" smtClean="0"/>
              <a:t>На территории Челябинской области достоверно известно о встречах камышевок в 1930-1940-х гг. в </a:t>
            </a:r>
            <a:r>
              <a:rPr lang="ru-RU" dirty="0" err="1" smtClean="0"/>
              <a:t>Ильменском</a:t>
            </a:r>
            <a:r>
              <a:rPr lang="ru-RU" dirty="0" smtClean="0"/>
              <a:t> заповеднике </a:t>
            </a:r>
            <a:r>
              <a:rPr lang="ru-RU" dirty="0" smtClean="0"/>
              <a:t>. </a:t>
            </a:r>
            <a:r>
              <a:rPr lang="ru-RU" dirty="0" smtClean="0"/>
              <a:t>В 1970-х гг. вертлявая камышевка отмечалась в заповеднике как нерегулярно гнездящийся вид </a:t>
            </a:r>
            <a:r>
              <a:rPr lang="ru-RU" dirty="0" smtClean="0"/>
              <a:t>. </a:t>
            </a:r>
            <a:r>
              <a:rPr lang="ru-RU" dirty="0" smtClean="0"/>
              <a:t>26 мая 2000 г. два поющих самца были найдены в долине р. Тогузак </a:t>
            </a:r>
            <a:r>
              <a:rPr lang="ru-RU" dirty="0" smtClean="0"/>
              <a:t>. </a:t>
            </a:r>
            <a:r>
              <a:rPr lang="ru-RU" dirty="0" smtClean="0"/>
              <a:t>На сопредельных территориях Урала и </a:t>
            </a:r>
            <a:r>
              <a:rPr lang="ru-RU" dirty="0" err="1" smtClean="0"/>
              <a:t>Приуралья</a:t>
            </a:r>
            <a:r>
              <a:rPr lang="ru-RU" dirty="0" smtClean="0"/>
              <a:t> современных регистраций нет.</a:t>
            </a:r>
          </a:p>
          <a:p>
            <a:r>
              <a:rPr lang="ru-RU" b="1" dirty="0" smtClean="0"/>
              <a:t>Численность.</a:t>
            </a:r>
          </a:p>
          <a:p>
            <a:r>
              <a:rPr lang="ru-RU" dirty="0" smtClean="0"/>
              <a:t>Неизвестна.</a:t>
            </a:r>
          </a:p>
          <a:p>
            <a:r>
              <a:rPr lang="ru-RU" b="1" dirty="0" smtClean="0"/>
              <a:t>Биология.</a:t>
            </a:r>
          </a:p>
          <a:p>
            <a:r>
              <a:rPr lang="ru-RU" dirty="0" smtClean="0"/>
              <a:t>Населяет обширные осоковые болота, заболоченные берега озер и поймы рек. Гнезда устраивает в густой травянистой растительности. В кладке обычно 4-6 яиц. Перелетный вид, не имеющий постоянной связи с территорией, птицы ежегодно выбирают места гнездования заново.</a:t>
            </a:r>
          </a:p>
          <a:p>
            <a:r>
              <a:rPr lang="ru-RU" b="1" dirty="0" smtClean="0"/>
              <a:t>Лимитирующие факторы.</a:t>
            </a:r>
          </a:p>
          <a:p>
            <a:r>
              <a:rPr lang="ru-RU" dirty="0" smtClean="0"/>
              <a:t>Не изучены.</a:t>
            </a:r>
          </a:p>
          <a:p>
            <a:r>
              <a:rPr lang="ru-RU" b="1" dirty="0" smtClean="0"/>
              <a:t>Меры охраны.</a:t>
            </a:r>
          </a:p>
          <a:p>
            <a:r>
              <a:rPr lang="ru-RU" dirty="0" smtClean="0"/>
              <a:t>Необходимы мониторинг состояния вида в области, охрана местообитаний, пропаганда охраны вида среди населения.</a:t>
            </a:r>
          </a:p>
          <a:p>
            <a:pPr algn="ctr">
              <a:buNone/>
            </a:pPr>
            <a:endParaRPr lang="ru-RU" dirty="0" smtClean="0">
              <a:solidFill>
                <a:srgbClr val="00B050"/>
              </a:solidFill>
            </a:endParaRPr>
          </a:p>
          <a:p>
            <a:pPr algn="ct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648200" y="332656"/>
            <a:ext cx="4172272" cy="6264696"/>
          </a:xfrm>
        </p:spPr>
        <p:txBody>
          <a:bodyPr vert="vert270">
            <a:normAutofit fontScale="25000" lnSpcReduction="20000"/>
          </a:bodyPr>
          <a:lstStyle/>
          <a:p>
            <a:pPr algn="ctr">
              <a:buNone/>
            </a:pPr>
            <a:r>
              <a:rPr lang="ru-RU" dirty="0" smtClean="0">
                <a:latin typeface="Times New Roman" pitchFamily="18" charset="0"/>
              </a:rPr>
              <a:t> </a:t>
            </a:r>
            <a:r>
              <a:rPr lang="ru-RU" sz="7400" b="1" dirty="0" smtClean="0">
                <a:solidFill>
                  <a:srgbClr val="E331C1"/>
                </a:solidFill>
                <a:effectLst>
                  <a:outerShdw blurRad="38100" dist="38100" dir="2700000" algn="tl">
                    <a:srgbClr val="000000"/>
                  </a:outerShdw>
                </a:effectLst>
                <a:latin typeface="Monotype Corsiva" pitchFamily="66" charset="0"/>
              </a:rPr>
              <a:t>РУССКАЯ   ВЫХУХОЛЬ </a:t>
            </a:r>
            <a:endParaRPr lang="ru-RU" sz="7400" b="1" dirty="0" smtClean="0">
              <a:solidFill>
                <a:srgbClr val="E331C1"/>
              </a:solidFill>
              <a:effectLst>
                <a:outerShdw blurRad="38100" dist="38100" dir="2700000" algn="tl">
                  <a:srgbClr val="000000"/>
                </a:outerShdw>
              </a:effectLst>
              <a:latin typeface="Monotype Corsiva" pitchFamily="66" charset="0"/>
            </a:endParaRPr>
          </a:p>
          <a:p>
            <a:pPr algn="ctr">
              <a:buNone/>
            </a:pPr>
            <a:r>
              <a:rPr lang="ru-RU" sz="4800" b="1" dirty="0" smtClean="0">
                <a:solidFill>
                  <a:srgbClr val="E331C1"/>
                </a:solidFill>
                <a:effectLst>
                  <a:outerShdw blurRad="38100" dist="38100" dir="2700000" algn="tl">
                    <a:srgbClr val="000000"/>
                  </a:outerShdw>
                </a:effectLst>
                <a:latin typeface="Monotype Corsiva" pitchFamily="66" charset="0"/>
              </a:rPr>
              <a:t/>
            </a:r>
            <a:br>
              <a:rPr lang="ru-RU" sz="4800" b="1" dirty="0" smtClean="0">
                <a:solidFill>
                  <a:srgbClr val="E331C1"/>
                </a:solidFill>
                <a:effectLst>
                  <a:outerShdw blurRad="38100" dist="38100" dir="2700000" algn="tl">
                    <a:srgbClr val="000000"/>
                  </a:outerShdw>
                </a:effectLst>
                <a:latin typeface="Monotype Corsiva" pitchFamily="66" charset="0"/>
              </a:rPr>
            </a:br>
            <a:r>
              <a:rPr lang="ru-RU" sz="4800" b="1" dirty="0" smtClean="0">
                <a:solidFill>
                  <a:srgbClr val="E331C1"/>
                </a:solidFill>
                <a:effectLst>
                  <a:outerShdw blurRad="38100" dist="38100" dir="2700000" algn="tl">
                    <a:srgbClr val="000000"/>
                  </a:outerShdw>
                </a:effectLst>
                <a:latin typeface="Monotype Corsiva" pitchFamily="66" charset="0"/>
              </a:rPr>
              <a:t>   </a:t>
            </a:r>
            <a:r>
              <a:rPr lang="ru-RU" sz="4800" dirty="0" smtClean="0">
                <a:latin typeface="Times New Roman" pitchFamily="18" charset="0"/>
              </a:rPr>
              <a:t> </a:t>
            </a:r>
            <a:r>
              <a:rPr lang="ru-RU" sz="4800" dirty="0" smtClean="0">
                <a:latin typeface="Times New Roman" pitchFamily="18" charset="0"/>
              </a:rPr>
              <a:t>В Челябинской </a:t>
            </a:r>
            <a:r>
              <a:rPr lang="ru-RU" sz="4800" dirty="0" smtClean="0">
                <a:latin typeface="Times New Roman" pitchFamily="18" charset="0"/>
              </a:rPr>
              <a:t>области </a:t>
            </a:r>
            <a:r>
              <a:rPr lang="ru-RU" sz="4800" dirty="0" smtClean="0">
                <a:latin typeface="Times New Roman" pitchFamily="18" charset="0"/>
              </a:rPr>
              <a:t>первый </a:t>
            </a:r>
            <a:r>
              <a:rPr lang="ru-RU" sz="4800" dirty="0" smtClean="0">
                <a:latin typeface="Times New Roman" pitchFamily="18" charset="0"/>
              </a:rPr>
              <a:t>выпуск животных был осуществлен в 1953 г. на озера </a:t>
            </a:r>
            <a:r>
              <a:rPr lang="ru-RU" sz="4800" dirty="0" err="1" smtClean="0">
                <a:latin typeface="Times New Roman" pitchFamily="18" charset="0"/>
              </a:rPr>
              <a:t>Ильменского</a:t>
            </a:r>
            <a:r>
              <a:rPr lang="ru-RU" sz="4800" dirty="0" smtClean="0">
                <a:latin typeface="Times New Roman" pitchFamily="18" charset="0"/>
              </a:rPr>
              <a:t> заповедника. Всего было выпущено 39 выхухолей на озера Большой и Малый </a:t>
            </a:r>
            <a:r>
              <a:rPr lang="ru-RU" sz="4800" dirty="0" err="1" smtClean="0">
                <a:latin typeface="Times New Roman" pitchFamily="18" charset="0"/>
              </a:rPr>
              <a:t>Таткуль</a:t>
            </a:r>
            <a:r>
              <a:rPr lang="ru-RU" sz="4800" dirty="0" smtClean="0">
                <a:latin typeface="Times New Roman" pitchFamily="18" charset="0"/>
              </a:rPr>
              <a:t>. Из-за неверной оценки степени пригодности водоемов выхухоль здесь не прижилась. Также неудачным оказался выпуск 122 выхухолей на оз. </a:t>
            </a:r>
            <a:r>
              <a:rPr lang="ru-RU" sz="4800" dirty="0" err="1" smtClean="0">
                <a:latin typeface="Times New Roman" pitchFamily="18" charset="0"/>
              </a:rPr>
              <a:t>Аргази</a:t>
            </a:r>
            <a:r>
              <a:rPr lang="ru-RU" sz="4800" dirty="0" smtClean="0">
                <a:latin typeface="Times New Roman" pitchFamily="18" charset="0"/>
              </a:rPr>
              <a:t> в 1964 г. Выпуск 74 животных в водоемы Октябрьского р-на (1961 г.) поначалу был признан неудачным. Однако позднее выхухоль смогла закрепиться по р. </a:t>
            </a:r>
            <a:r>
              <a:rPr lang="ru-RU" sz="4800" dirty="0" err="1" smtClean="0">
                <a:latin typeface="Times New Roman" pitchFamily="18" charset="0"/>
              </a:rPr>
              <a:t>Уй</a:t>
            </a:r>
            <a:r>
              <a:rPr lang="ru-RU" sz="4800" dirty="0" smtClean="0">
                <a:latin typeface="Times New Roman" pitchFamily="18" charset="0"/>
              </a:rPr>
              <a:t> и ее старицам, а затем расселилась ниже по течению р. </a:t>
            </a:r>
            <a:r>
              <a:rPr lang="ru-RU" sz="4800" dirty="0" err="1" smtClean="0">
                <a:latin typeface="Times New Roman" pitchFamily="18" charset="0"/>
              </a:rPr>
              <a:t>Уй</a:t>
            </a:r>
            <a:r>
              <a:rPr lang="ru-RU" sz="4800" dirty="0" smtClean="0">
                <a:latin typeface="Times New Roman" pitchFamily="18" charset="0"/>
              </a:rPr>
              <a:t> и далее по рекам Тогузак и Тобол, сформировав к концу 1980-х гг. достаточно многочисленную популяцию в пределах Челябинской и Курганской областей. </a:t>
            </a:r>
            <a:br>
              <a:rPr lang="ru-RU" sz="4800" dirty="0" smtClean="0">
                <a:latin typeface="Times New Roman" pitchFamily="18" charset="0"/>
              </a:rPr>
            </a:br>
            <a:r>
              <a:rPr lang="ru-RU" sz="4800" dirty="0" smtClean="0">
                <a:latin typeface="Times New Roman" pitchFamily="18" charset="0"/>
              </a:rPr>
              <a:t>   </a:t>
            </a:r>
            <a:br>
              <a:rPr lang="ru-RU" sz="4800" dirty="0" smtClean="0">
                <a:latin typeface="Times New Roman" pitchFamily="18" charset="0"/>
              </a:rPr>
            </a:br>
            <a:r>
              <a:rPr lang="ru-RU" sz="4800" dirty="0" smtClean="0">
                <a:latin typeface="Times New Roman" pitchFamily="18" charset="0"/>
              </a:rPr>
              <a:t>   </a:t>
            </a:r>
            <a:r>
              <a:rPr lang="ru-RU" sz="4800" b="1" dirty="0" smtClean="0">
                <a:latin typeface="Times New Roman" pitchFamily="18" charset="0"/>
              </a:rPr>
              <a:t>Численность</a:t>
            </a:r>
            <a:r>
              <a:rPr lang="ru-RU" sz="4800" dirty="0" smtClean="0">
                <a:latin typeface="Times New Roman" pitchFamily="18" charset="0"/>
              </a:rPr>
              <a:t>. В 1973 г. в Челябинской области по р. </a:t>
            </a:r>
            <a:r>
              <a:rPr lang="ru-RU" sz="4800" dirty="0" err="1" smtClean="0">
                <a:latin typeface="Times New Roman" pitchFamily="18" charset="0"/>
              </a:rPr>
              <a:t>Уй</a:t>
            </a:r>
            <a:r>
              <a:rPr lang="ru-RU" sz="4800" dirty="0" smtClean="0">
                <a:latin typeface="Times New Roman" pitchFamily="18" charset="0"/>
              </a:rPr>
              <a:t> насчитывалось до 500 выхухолей, в 1976 г., по данным </a:t>
            </a:r>
            <a:r>
              <a:rPr lang="ru-RU" sz="4800" dirty="0" err="1" smtClean="0">
                <a:latin typeface="Times New Roman" pitchFamily="18" charset="0"/>
              </a:rPr>
              <a:t>охотинспекции</a:t>
            </a:r>
            <a:r>
              <a:rPr lang="ru-RU" sz="4800" dirty="0" smtClean="0">
                <a:latin typeface="Times New Roman" pitchFamily="18" charset="0"/>
              </a:rPr>
              <a:t>, было учтено около 300 </a:t>
            </a:r>
            <a:r>
              <a:rPr lang="ru-RU" sz="4800" dirty="0" smtClean="0">
                <a:latin typeface="Times New Roman" pitchFamily="18" charset="0"/>
              </a:rPr>
              <a:t>особей. </a:t>
            </a:r>
            <a:r>
              <a:rPr lang="ru-RU" sz="4800" dirty="0" smtClean="0">
                <a:latin typeface="Times New Roman" pitchFamily="18" charset="0"/>
              </a:rPr>
              <a:t>Современная численность вида в Челябинской области неизвестна. </a:t>
            </a:r>
            <a:r>
              <a:rPr lang="ru-RU" sz="4800" b="1" dirty="0" smtClean="0">
                <a:latin typeface="Times New Roman" pitchFamily="18" charset="0"/>
              </a:rPr>
              <a:t>Биология</a:t>
            </a:r>
            <a:r>
              <a:rPr lang="ru-RU" sz="4800" dirty="0" smtClean="0">
                <a:latin typeface="Times New Roman" pitchFamily="18" charset="0"/>
              </a:rPr>
              <a:t>. Стенотопный вид. Селится по берегам рек со слабым течением, берегам небольших озер и стариц. Предпочитает водоемы глубиной 1—3 м, с умеренным развитием водной растительности, заросшими кустарником берегами с крутыми уступами, необходимыми для устройства нор. Выход из норы располагается под водой, при обмелении водоема выхухоль роет новый выход. Основные кормовые объекты — пиявки, моллюски, личинки ручейников и других насекомых, жуки (имаго), дождевые черви. В помете от 1 до 5, обычно 2—3 детеныша. </a:t>
            </a:r>
            <a:br>
              <a:rPr lang="ru-RU" sz="4800" dirty="0" smtClean="0">
                <a:latin typeface="Times New Roman" pitchFamily="18" charset="0"/>
              </a:rPr>
            </a:br>
            <a:r>
              <a:rPr lang="ru-RU" sz="4800" dirty="0" smtClean="0">
                <a:latin typeface="Times New Roman" pitchFamily="18" charset="0"/>
              </a:rPr>
              <a:t>   </a:t>
            </a:r>
            <a:br>
              <a:rPr lang="ru-RU" sz="4800" dirty="0" smtClean="0">
                <a:latin typeface="Times New Roman" pitchFamily="18" charset="0"/>
              </a:rPr>
            </a:br>
            <a:r>
              <a:rPr lang="ru-RU" sz="4800" dirty="0" smtClean="0">
                <a:latin typeface="Times New Roman" pitchFamily="18" charset="0"/>
              </a:rPr>
              <a:t>   </a:t>
            </a:r>
            <a:r>
              <a:rPr lang="ru-RU" sz="4800" b="1" dirty="0" smtClean="0">
                <a:latin typeface="Times New Roman" pitchFamily="18" charset="0"/>
              </a:rPr>
              <a:t>Лимитирующие факторы</a:t>
            </a:r>
            <a:r>
              <a:rPr lang="ru-RU" sz="4800" dirty="0" smtClean="0">
                <a:latin typeface="Times New Roman" pitchFamily="18" charset="0"/>
              </a:rPr>
              <a:t>. Высокие паводки с продолжительным стоянием вод в пойме. Лов рыбы сетями, вентерями. Хозяйственная деятельность на берегах водоемов (выпас скота, сенокошение). </a:t>
            </a:r>
            <a:endParaRPr lang="ru-RU" sz="4800" dirty="0"/>
          </a:p>
        </p:txBody>
      </p:sp>
      <p:pic>
        <p:nvPicPr>
          <p:cNvPr id="7" name="Picture 8" descr="Desmana moschata"/>
          <p:cNvPicPr>
            <a:picLocks noGrp="1" noChangeAspect="1" noChangeArrowheads="1"/>
          </p:cNvPicPr>
          <p:nvPr>
            <p:ph sz="half" idx="1"/>
          </p:nvPr>
        </p:nvPicPr>
        <p:blipFill>
          <a:blip r:embed="rId2" cstate="print"/>
          <a:srcRect/>
          <a:stretch>
            <a:fillRect/>
          </a:stretch>
        </p:blipFill>
        <p:spPr bwMode="auto">
          <a:xfrm rot="16200000">
            <a:off x="-322315" y="1410549"/>
            <a:ext cx="5184578" cy="374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щ.gif"/>
          <p:cNvPicPr>
            <a:picLocks noGrp="1" noChangeAspect="1"/>
          </p:cNvPicPr>
          <p:nvPr>
            <p:ph sz="half" idx="1"/>
          </p:nvPr>
        </p:nvPicPr>
        <p:blipFill>
          <a:blip r:embed="rId2" cstate="print"/>
          <a:stretch>
            <a:fillRect/>
          </a:stretch>
        </p:blipFill>
        <p:spPr>
          <a:xfrm rot="16200000">
            <a:off x="-718995" y="1107220"/>
            <a:ext cx="6117493" cy="4320480"/>
          </a:xfrm>
        </p:spPr>
      </p:pic>
      <p:sp>
        <p:nvSpPr>
          <p:cNvPr id="4" name="Содержимое 3"/>
          <p:cNvSpPr>
            <a:spLocks noGrp="1"/>
          </p:cNvSpPr>
          <p:nvPr>
            <p:ph sz="half" idx="2"/>
          </p:nvPr>
        </p:nvSpPr>
        <p:spPr>
          <a:xfrm>
            <a:off x="4788024" y="260648"/>
            <a:ext cx="4176464" cy="6336704"/>
          </a:xfrm>
        </p:spPr>
        <p:txBody>
          <a:bodyPr vert="vert270">
            <a:normAutofit fontScale="47500" lnSpcReduction="20000"/>
          </a:bodyPr>
          <a:lstStyle/>
          <a:p>
            <a:pPr algn="ctr">
              <a:buNone/>
            </a:pPr>
            <a:r>
              <a:rPr lang="ru-RU" sz="5100" b="1" dirty="0" smtClean="0">
                <a:solidFill>
                  <a:srgbClr val="00B050"/>
                </a:solidFill>
                <a:latin typeface="Monotype Corsiva" pitchFamily="66" charset="0"/>
              </a:rPr>
              <a:t>ПЕСТРЫЙ </a:t>
            </a:r>
            <a:r>
              <a:rPr lang="ru-RU" sz="5100" b="1" dirty="0" smtClean="0">
                <a:solidFill>
                  <a:srgbClr val="00B050"/>
                </a:solidFill>
                <a:latin typeface="Monotype Corsiva" pitchFamily="66" charset="0"/>
              </a:rPr>
              <a:t>ДРОЗД</a:t>
            </a:r>
          </a:p>
          <a:p>
            <a:r>
              <a:rPr lang="ru-RU" b="1" dirty="0" smtClean="0"/>
              <a:t>Распространение.</a:t>
            </a:r>
          </a:p>
          <a:p>
            <a:r>
              <a:rPr lang="ru-RU" dirty="0" smtClean="0"/>
              <a:t>На </a:t>
            </a:r>
            <a:r>
              <a:rPr lang="ru-RU" dirty="0" smtClean="0"/>
              <a:t>территории Челябинской области обитает в горных темнохвойных лесах. В гнездовой период поющие самцы отмечены на хребтах </a:t>
            </a:r>
            <a:r>
              <a:rPr lang="ru-RU" dirty="0" err="1" smtClean="0"/>
              <a:t>Нургуш</a:t>
            </a:r>
            <a:r>
              <a:rPr lang="ru-RU" dirty="0" smtClean="0"/>
              <a:t>, </a:t>
            </a:r>
            <a:r>
              <a:rPr lang="ru-RU" dirty="0" err="1" smtClean="0"/>
              <a:t>Уреньга</a:t>
            </a:r>
            <a:r>
              <a:rPr lang="ru-RU" dirty="0" smtClean="0"/>
              <a:t>, </a:t>
            </a:r>
            <a:r>
              <a:rPr lang="ru-RU" dirty="0" err="1" smtClean="0"/>
              <a:t>Зигальга</a:t>
            </a:r>
            <a:r>
              <a:rPr lang="ru-RU" dirty="0" smtClean="0"/>
              <a:t>, Большой </a:t>
            </a:r>
            <a:r>
              <a:rPr lang="ru-RU" dirty="0" err="1" smtClean="0"/>
              <a:t>Таганай</a:t>
            </a:r>
            <a:r>
              <a:rPr lang="ru-RU" dirty="0" smtClean="0"/>
              <a:t> и </a:t>
            </a:r>
            <a:r>
              <a:rPr lang="ru-RU" dirty="0" err="1" smtClean="0"/>
              <a:t>Уралтау</a:t>
            </a:r>
            <a:r>
              <a:rPr lang="ru-RU" dirty="0" smtClean="0"/>
              <a:t> , </a:t>
            </a:r>
            <a:r>
              <a:rPr lang="ru-RU" dirty="0" smtClean="0"/>
              <a:t>а также в сопредельных горных районах Республики Башкортостан </a:t>
            </a:r>
            <a:r>
              <a:rPr lang="ru-RU" dirty="0" smtClean="0"/>
              <a:t>.</a:t>
            </a:r>
            <a:endParaRPr lang="ru-RU" dirty="0" smtClean="0"/>
          </a:p>
          <a:p>
            <a:r>
              <a:rPr lang="ru-RU" b="1" dirty="0" smtClean="0"/>
              <a:t>Численность.</a:t>
            </a:r>
          </a:p>
          <a:p>
            <a:r>
              <a:rPr lang="ru-RU" dirty="0" smtClean="0"/>
              <a:t>Гнездовая плотность вида достигает 2-3 особей на 1 кв. км в пихтово-еловых лесах и около 1 особи на 1 кв. км - в </a:t>
            </a:r>
            <a:r>
              <a:rPr lang="ru-RU" dirty="0" smtClean="0"/>
              <a:t>елово-березовых.</a:t>
            </a:r>
            <a:endParaRPr lang="ru-RU" dirty="0" smtClean="0"/>
          </a:p>
          <a:p>
            <a:r>
              <a:rPr lang="ru-RU" b="1" dirty="0" smtClean="0"/>
              <a:t>Биология.</a:t>
            </a:r>
          </a:p>
          <a:p>
            <a:r>
              <a:rPr lang="ru-RU" dirty="0" smtClean="0"/>
              <a:t>Предпочитает темнохвойные и смешанные леса с густым подлеском. Поет обычно в глубоких сумерках и ночью. Гнездится на деревьях в развилке ствола или на высоких пнях. В кладке 3-5 яиц охристого цвета с мелкими пятнами или крапинами. У гнезда осторожен. Питается преимущественно дождевыми червями, а также другими беспозвоночными, которых </a:t>
            </a:r>
            <a:r>
              <a:rPr lang="ru-RU" dirty="0" err="1" smtClean="0"/>
              <a:t>соби-рает</a:t>
            </a:r>
            <a:r>
              <a:rPr lang="ru-RU" dirty="0" smtClean="0"/>
              <a:t> на земле. Зимует в Юго-Восточной Азии.</a:t>
            </a:r>
          </a:p>
          <a:p>
            <a:r>
              <a:rPr lang="ru-RU" b="1" dirty="0" smtClean="0"/>
              <a:t>Лимитирующие факторы.</a:t>
            </a:r>
          </a:p>
          <a:p>
            <a:r>
              <a:rPr lang="ru-RU" dirty="0" smtClean="0"/>
              <a:t>Не изучены.</a:t>
            </a:r>
          </a:p>
          <a:p>
            <a:r>
              <a:rPr lang="ru-RU" b="1" dirty="0" smtClean="0"/>
              <a:t>Меры охраны.</a:t>
            </a:r>
          </a:p>
          <a:p>
            <a:r>
              <a:rPr lang="ru-RU" dirty="0" smtClean="0"/>
              <a:t>Необходимы исследование состояния вида в области, охрана местообитаний и пропаганда охраны вида среди населения.</a:t>
            </a:r>
          </a:p>
          <a:p>
            <a:pPr algn="ctr">
              <a:buNone/>
            </a:pPr>
            <a:endParaRPr lang="ru-RU" dirty="0" smtClean="0">
              <a:solidFill>
                <a:srgbClr val="00B050"/>
              </a:solidFill>
            </a:endParaRPr>
          </a:p>
          <a:p>
            <a:pPr algn="ctr">
              <a:buNone/>
            </a:pP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до.gif"/>
          <p:cNvPicPr>
            <a:picLocks noGrp="1" noChangeAspect="1"/>
          </p:cNvPicPr>
          <p:nvPr>
            <p:ph sz="half" idx="1"/>
          </p:nvPr>
        </p:nvPicPr>
        <p:blipFill>
          <a:blip r:embed="rId2" cstate="print"/>
          <a:stretch>
            <a:fillRect/>
          </a:stretch>
        </p:blipFill>
        <p:spPr>
          <a:xfrm>
            <a:off x="189407" y="0"/>
            <a:ext cx="4238577" cy="6669360"/>
          </a:xfrm>
        </p:spPr>
      </p:pic>
      <p:sp>
        <p:nvSpPr>
          <p:cNvPr id="4" name="Содержимое 3"/>
          <p:cNvSpPr>
            <a:spLocks noGrp="1"/>
          </p:cNvSpPr>
          <p:nvPr>
            <p:ph sz="half" idx="2"/>
          </p:nvPr>
        </p:nvSpPr>
        <p:spPr>
          <a:xfrm>
            <a:off x="4648200" y="116632"/>
            <a:ext cx="4388296" cy="6552728"/>
          </a:xfrm>
        </p:spPr>
        <p:txBody>
          <a:bodyPr vert="vert270">
            <a:normAutofit fontScale="55000" lnSpcReduction="20000"/>
          </a:bodyPr>
          <a:lstStyle/>
          <a:p>
            <a:pPr algn="ctr">
              <a:buNone/>
            </a:pPr>
            <a:r>
              <a:rPr lang="ru-RU" sz="4400" b="1" dirty="0" smtClean="0">
                <a:solidFill>
                  <a:schemeClr val="accent1">
                    <a:lumMod val="75000"/>
                  </a:schemeClr>
                </a:solidFill>
                <a:latin typeface="Monotype Corsiva" pitchFamily="66" charset="0"/>
              </a:rPr>
              <a:t>УСАЧ-КОЖЕВЕННИК</a:t>
            </a:r>
          </a:p>
          <a:p>
            <a:r>
              <a:rPr lang="ru-RU" b="1" dirty="0" smtClean="0"/>
              <a:t>Распространение.</a:t>
            </a:r>
          </a:p>
          <a:p>
            <a:r>
              <a:rPr lang="ru-RU" dirty="0" smtClean="0"/>
              <a:t>Лесная и лесостепная зоны Европы, Передняя Азия, Кавказ, Закавказье. Границы распространения вида совпадают с ареалом дуба.</a:t>
            </a:r>
          </a:p>
          <a:p>
            <a:r>
              <a:rPr lang="ru-RU" dirty="0" smtClean="0"/>
              <a:t>По Южному Уралу проходит восточная граница ареала вида. Отмечен на западе Челябинской области и в Республике Башкортостан </a:t>
            </a:r>
            <a:r>
              <a:rPr lang="ru-RU" dirty="0" smtClean="0"/>
              <a:t>.</a:t>
            </a:r>
            <a:endParaRPr lang="ru-RU" dirty="0" smtClean="0"/>
          </a:p>
          <a:p>
            <a:r>
              <a:rPr lang="ru-RU" b="1" dirty="0" smtClean="0"/>
              <a:t>Численность.</a:t>
            </a:r>
          </a:p>
          <a:p>
            <a:r>
              <a:rPr lang="ru-RU" dirty="0" smtClean="0"/>
              <a:t>Повсеместно редкий вид. Фактическая численность неизвестна.</a:t>
            </a:r>
          </a:p>
          <a:p>
            <a:r>
              <a:rPr lang="ru-RU" b="1" dirty="0" smtClean="0"/>
              <a:t>Биология.</a:t>
            </a:r>
          </a:p>
          <a:p>
            <a:r>
              <a:rPr lang="ru-RU" dirty="0" smtClean="0"/>
              <a:t>Встречается в </a:t>
            </a:r>
            <a:r>
              <a:rPr lang="ru-RU" dirty="0" err="1" smtClean="0"/>
              <a:t>старовозрастных</a:t>
            </a:r>
            <a:r>
              <a:rPr lang="ru-RU" dirty="0" smtClean="0"/>
              <a:t> широколиственных лесах с примесью дуба. Лёт жуков начинается в третьей декаде июля. Самки откладывают яйца в почву на отмершие корни и прикорневую часть ствола дубов и пней. Полный цикл развития длится 3 </a:t>
            </a:r>
            <a:r>
              <a:rPr lang="ru-RU" dirty="0" smtClean="0"/>
              <a:t>года.</a:t>
            </a:r>
            <a:endParaRPr lang="ru-RU" dirty="0" smtClean="0"/>
          </a:p>
          <a:p>
            <a:r>
              <a:rPr lang="ru-RU" b="1" dirty="0" smtClean="0"/>
              <a:t>Лимитирующие факторы.</a:t>
            </a:r>
          </a:p>
          <a:p>
            <a:r>
              <a:rPr lang="ru-RU" dirty="0" smtClean="0"/>
              <a:t>Вырубка старых дубов.</a:t>
            </a:r>
          </a:p>
          <a:p>
            <a:r>
              <a:rPr lang="ru-RU" b="1" dirty="0" smtClean="0"/>
              <a:t>Меры охраны.</a:t>
            </a:r>
          </a:p>
          <a:p>
            <a:r>
              <a:rPr lang="ru-RU" dirty="0" smtClean="0"/>
              <a:t>Необходимо ограничение рубки широколиственных лесов, исследование распространения и численности усача-кожевенника в области.</a:t>
            </a:r>
          </a:p>
          <a:p>
            <a:pPr algn="ctr">
              <a:buNone/>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р.gif"/>
          <p:cNvPicPr>
            <a:picLocks noGrp="1" noChangeAspect="1"/>
          </p:cNvPicPr>
          <p:nvPr>
            <p:ph sz="half" idx="1"/>
          </p:nvPr>
        </p:nvPicPr>
        <p:blipFill>
          <a:blip r:embed="rId2" cstate="print"/>
          <a:stretch>
            <a:fillRect/>
          </a:stretch>
        </p:blipFill>
        <p:spPr>
          <a:xfrm rot="16200000">
            <a:off x="-797433" y="1381609"/>
            <a:ext cx="6048672" cy="4238798"/>
          </a:xfrm>
        </p:spPr>
      </p:pic>
      <p:sp>
        <p:nvSpPr>
          <p:cNvPr id="4" name="Содержимое 3"/>
          <p:cNvSpPr>
            <a:spLocks noGrp="1"/>
          </p:cNvSpPr>
          <p:nvPr>
            <p:ph sz="half" idx="2"/>
          </p:nvPr>
        </p:nvSpPr>
        <p:spPr>
          <a:xfrm>
            <a:off x="4648200" y="332656"/>
            <a:ext cx="4244280" cy="6264696"/>
          </a:xfrm>
        </p:spPr>
        <p:txBody>
          <a:bodyPr vert="vert270">
            <a:normAutofit fontScale="25000" lnSpcReduction="20000"/>
          </a:bodyPr>
          <a:lstStyle/>
          <a:p>
            <a:pPr algn="ctr">
              <a:buNone/>
            </a:pPr>
            <a:r>
              <a:rPr lang="ru-RU" sz="9600" b="1" dirty="0" smtClean="0">
                <a:solidFill>
                  <a:schemeClr val="accent1">
                    <a:lumMod val="75000"/>
                  </a:schemeClr>
                </a:solidFill>
                <a:latin typeface="Monotype Corsiva" pitchFamily="66" charset="0"/>
              </a:rPr>
              <a:t>КРАСОТКА-ДЕВУШКА</a:t>
            </a:r>
          </a:p>
          <a:p>
            <a:pPr algn="ctr">
              <a:buNone/>
            </a:pPr>
            <a:r>
              <a:rPr lang="ru-RU" sz="9600" b="1" dirty="0" smtClean="0">
                <a:solidFill>
                  <a:schemeClr val="accent1">
                    <a:lumMod val="75000"/>
                  </a:schemeClr>
                </a:solidFill>
                <a:latin typeface="Monotype Corsiva" pitchFamily="66" charset="0"/>
              </a:rPr>
              <a:t>Стрекоза</a:t>
            </a:r>
          </a:p>
          <a:p>
            <a:r>
              <a:rPr lang="ru-RU" sz="4400" b="1" dirty="0" smtClean="0"/>
              <a:t>Распространение.</a:t>
            </a:r>
          </a:p>
          <a:p>
            <a:r>
              <a:rPr lang="ru-RU" sz="4400" dirty="0" smtClean="0"/>
              <a:t>Европа, Сибирь, Дальний Восток (к северу до </a:t>
            </a:r>
            <a:r>
              <a:rPr lang="ru-RU" sz="4400" dirty="0" err="1" smtClean="0"/>
              <a:t>подзоны</a:t>
            </a:r>
            <a:r>
              <a:rPr lang="ru-RU" sz="4400" dirty="0" smtClean="0"/>
              <a:t> средней тайги). Отмечен также в Монголии, на Корейском п-ове, в Японии, северной части Китая.</a:t>
            </a:r>
          </a:p>
          <a:p>
            <a:r>
              <a:rPr lang="ru-RU" sz="4400" dirty="0" smtClean="0"/>
              <a:t>В Челябинской области встречается </a:t>
            </a:r>
            <a:r>
              <a:rPr lang="ru-RU" sz="4400" dirty="0" smtClean="0"/>
              <a:t>повсеместно .</a:t>
            </a:r>
            <a:endParaRPr lang="ru-RU" sz="4400" dirty="0" smtClean="0"/>
          </a:p>
          <a:p>
            <a:r>
              <a:rPr lang="ru-RU" sz="4400" b="1" dirty="0" smtClean="0"/>
              <a:t>Численность.</a:t>
            </a:r>
          </a:p>
          <a:p>
            <a:r>
              <a:rPr lang="ru-RU" sz="4400" dirty="0" smtClean="0"/>
              <a:t>Неизвестна. Местами может быть достаточно высока. Большие скопления красотки-девушки были обнаружены, в частности, в музее-заповеднике "</a:t>
            </a:r>
            <a:r>
              <a:rPr lang="ru-RU" sz="4400" dirty="0" err="1" smtClean="0"/>
              <a:t>Аркаим</a:t>
            </a:r>
            <a:r>
              <a:rPr lang="ru-RU" sz="4400" dirty="0" smtClean="0"/>
              <a:t>" и в пойме р. Урал, в 5 км ниже с. Агаповка </a:t>
            </a:r>
            <a:r>
              <a:rPr lang="ru-RU" sz="4400" dirty="0" smtClean="0"/>
              <a:t>.</a:t>
            </a:r>
            <a:endParaRPr lang="ru-RU" sz="4400" dirty="0" smtClean="0"/>
          </a:p>
          <a:p>
            <a:r>
              <a:rPr lang="ru-RU" sz="4400" b="1" dirty="0" smtClean="0"/>
              <a:t>Биология.</a:t>
            </a:r>
          </a:p>
          <a:p>
            <a:r>
              <a:rPr lang="ru-RU" sz="4400" dirty="0" smtClean="0"/>
              <a:t>Встречается преимущественно по берегам небольших рек и ручьев. Взрослые стрекозы летают со второй половины июня по август, не удаляясь от воды. Их часто можно увидеть сидящими на листьях прибрежных растений. Яйца откладывает на вертикальные части водных растений, при этом самка довольно долго находится под водой. Личинки развиваются в водоемах с проточной водой и густой растительностью в течение 2 лет. Охотятся главным образом на личинок поденок, ползая по водным растениям </a:t>
            </a:r>
            <a:r>
              <a:rPr lang="ru-RU" sz="4400" dirty="0" smtClean="0"/>
              <a:t>. </a:t>
            </a:r>
            <a:r>
              <a:rPr lang="ru-RU" sz="4400" dirty="0" smtClean="0"/>
              <a:t>Вид остро реагирует на загрязнение водоемов и служит индикатором их чистоты.</a:t>
            </a:r>
          </a:p>
          <a:p>
            <a:r>
              <a:rPr lang="ru-RU" sz="4400" b="1" dirty="0" smtClean="0"/>
              <a:t>Лимитирующие факторы.</a:t>
            </a:r>
          </a:p>
          <a:p>
            <a:r>
              <a:rPr lang="ru-RU" sz="4400" dirty="0" smtClean="0"/>
              <a:t>Загрязнение водоемов промышленными стоками, хозяйственное освоение прибрежных территорий.</a:t>
            </a:r>
          </a:p>
          <a:p>
            <a:r>
              <a:rPr lang="ru-RU" sz="4400" b="1" dirty="0" smtClean="0"/>
              <a:t>Меры охраны.</a:t>
            </a:r>
          </a:p>
          <a:p>
            <a:r>
              <a:rPr lang="ru-RU" sz="4400" dirty="0" smtClean="0"/>
              <a:t>Охраняется в </a:t>
            </a:r>
            <a:r>
              <a:rPr lang="ru-RU" sz="4400" dirty="0" err="1" smtClean="0"/>
              <a:t>Ильменском</a:t>
            </a:r>
            <a:r>
              <a:rPr lang="ru-RU" sz="4400" dirty="0" smtClean="0"/>
              <a:t>, Восточно-Уральском и Южно-Уральском заповедниках, в музее-заповеднике "</a:t>
            </a:r>
            <a:r>
              <a:rPr lang="ru-RU" sz="4400" dirty="0" err="1" smtClean="0"/>
              <a:t>Аркаим</a:t>
            </a:r>
            <a:r>
              <a:rPr lang="ru-RU" sz="4400" dirty="0" smtClean="0"/>
              <a:t>", национальных парках "</a:t>
            </a:r>
            <a:r>
              <a:rPr lang="ru-RU" sz="4400" dirty="0" err="1" smtClean="0"/>
              <a:t>Таганай</a:t>
            </a:r>
            <a:r>
              <a:rPr lang="ru-RU" sz="4400" dirty="0" smtClean="0"/>
              <a:t>" и "</a:t>
            </a:r>
            <a:r>
              <a:rPr lang="ru-RU" sz="4400" dirty="0" err="1" smtClean="0"/>
              <a:t>Зюраткуль</a:t>
            </a:r>
            <a:r>
              <a:rPr lang="ru-RU" sz="4400" dirty="0" smtClean="0"/>
              <a:t>", Троицком заказнике </a:t>
            </a:r>
            <a:r>
              <a:rPr lang="ru-RU" sz="4400" dirty="0" smtClean="0"/>
              <a:t>. </a:t>
            </a:r>
            <a:r>
              <a:rPr lang="ru-RU" sz="4400" dirty="0" smtClean="0"/>
              <a:t>Необходимо предотвращение загрязнения водоемов.</a:t>
            </a:r>
          </a:p>
          <a:p>
            <a:pPr algn="ctr">
              <a:buNone/>
            </a:pPr>
            <a:endParaRPr lang="ru-RU" sz="4400" dirty="0">
              <a:solidFill>
                <a:schemeClr val="accent1">
                  <a:lumMod val="75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в.gif"/>
          <p:cNvPicPr>
            <a:picLocks noGrp="1" noChangeAspect="1"/>
          </p:cNvPicPr>
          <p:nvPr>
            <p:ph sz="half" idx="1"/>
          </p:nvPr>
        </p:nvPicPr>
        <p:blipFill>
          <a:blip r:embed="rId2" cstate="print"/>
          <a:stretch>
            <a:fillRect/>
          </a:stretch>
        </p:blipFill>
        <p:spPr>
          <a:xfrm rot="16200000">
            <a:off x="-905423" y="1633613"/>
            <a:ext cx="6336707" cy="3590772"/>
          </a:xfrm>
        </p:spPr>
      </p:pic>
      <p:sp>
        <p:nvSpPr>
          <p:cNvPr id="4" name="Содержимое 3"/>
          <p:cNvSpPr>
            <a:spLocks noGrp="1"/>
          </p:cNvSpPr>
          <p:nvPr>
            <p:ph sz="half" idx="2"/>
          </p:nvPr>
        </p:nvSpPr>
        <p:spPr>
          <a:xfrm>
            <a:off x="4788024" y="188640"/>
            <a:ext cx="4176464" cy="6408712"/>
          </a:xfrm>
        </p:spPr>
        <p:txBody>
          <a:bodyPr vert="vert270">
            <a:normAutofit fontScale="40000" lnSpcReduction="20000"/>
          </a:bodyPr>
          <a:lstStyle/>
          <a:p>
            <a:pPr algn="ctr">
              <a:buNone/>
            </a:pPr>
            <a:r>
              <a:rPr lang="ru-RU" sz="6000" b="1" dirty="0" smtClean="0">
                <a:solidFill>
                  <a:schemeClr val="accent1">
                    <a:lumMod val="75000"/>
                  </a:schemeClr>
                </a:solidFill>
                <a:latin typeface="Monotype Corsiva" pitchFamily="66" charset="0"/>
              </a:rPr>
              <a:t>ОБЫКНОВЕННЫЙ БОГОМОЛ</a:t>
            </a:r>
          </a:p>
          <a:p>
            <a:r>
              <a:rPr lang="ru-RU" b="1" dirty="0" smtClean="0"/>
              <a:t>Распространение.</a:t>
            </a:r>
          </a:p>
          <a:p>
            <a:r>
              <a:rPr lang="ru-RU" dirty="0" smtClean="0"/>
              <a:t>Южные районы Европы, Кавказ, Передняя и Средняя Азия, Северная Африка. Был </a:t>
            </a:r>
            <a:r>
              <a:rPr lang="ru-RU" dirty="0" err="1" smtClean="0"/>
              <a:t>интродуцирован</a:t>
            </a:r>
            <a:r>
              <a:rPr lang="ru-RU" dirty="0" smtClean="0"/>
              <a:t> в Северной Америке, где успешно расселился. Единичные находки отмечены в степной зоне Южного Урала. Здесь проходит северная граница ареала вида.</a:t>
            </a:r>
          </a:p>
          <a:p>
            <a:r>
              <a:rPr lang="ru-RU" dirty="0" smtClean="0"/>
              <a:t>В Челябинской области зарегистрирован в Троицком, </a:t>
            </a:r>
            <a:r>
              <a:rPr lang="ru-RU" dirty="0" err="1" smtClean="0"/>
              <a:t>Варненском</a:t>
            </a:r>
            <a:r>
              <a:rPr lang="ru-RU" dirty="0" smtClean="0"/>
              <a:t>, </a:t>
            </a:r>
            <a:r>
              <a:rPr lang="ru-RU" dirty="0" err="1" smtClean="0"/>
              <a:t>Карталинском</a:t>
            </a:r>
            <a:r>
              <a:rPr lang="ru-RU" dirty="0" smtClean="0"/>
              <a:t>, </a:t>
            </a:r>
            <a:r>
              <a:rPr lang="ru-RU" dirty="0" err="1" smtClean="0"/>
              <a:t>Брединском</a:t>
            </a:r>
            <a:r>
              <a:rPr lang="ru-RU" dirty="0" smtClean="0"/>
              <a:t> и Кизильском р-нах, в окрестностях г. Магнитогорска </a:t>
            </a:r>
            <a:r>
              <a:rPr lang="ru-RU" dirty="0" smtClean="0"/>
              <a:t>.</a:t>
            </a:r>
            <a:endParaRPr lang="ru-RU" dirty="0" smtClean="0"/>
          </a:p>
          <a:p>
            <a:r>
              <a:rPr lang="ru-RU" b="1" dirty="0" smtClean="0"/>
              <a:t>Численность.</a:t>
            </a:r>
          </a:p>
          <a:p>
            <a:r>
              <a:rPr lang="ru-RU" dirty="0" smtClean="0"/>
              <a:t>В Челябинской области повсеместно низка. Фактическая численность неизвестна.</a:t>
            </a:r>
          </a:p>
          <a:p>
            <a:r>
              <a:rPr lang="ru-RU" b="1" dirty="0" smtClean="0"/>
              <a:t>Биология.</a:t>
            </a:r>
          </a:p>
          <a:p>
            <a:r>
              <a:rPr lang="ru-RU" dirty="0" smtClean="0"/>
              <a:t>Встречается в степях, по сухим лугам и склонам. Типичный </a:t>
            </a:r>
            <a:r>
              <a:rPr lang="ru-RU" dirty="0" err="1" smtClean="0"/>
              <a:t>хищник-засадник</a:t>
            </a:r>
            <a:r>
              <a:rPr lang="ru-RU" dirty="0" smtClean="0"/>
              <a:t>, может подолгу неподвижно сидеть в ожидании добычи с высоко поднятой головой и сложенными, как в молитве, передними ногами. Охотится исключительно в дневное время. Объекты охоты - мухи, перепончатокрылые, бабочки и некрупные прямокрылые. Хватает добычу молниеносным выпадом передних ног </a:t>
            </a:r>
            <a:r>
              <a:rPr lang="ru-RU" dirty="0" smtClean="0"/>
              <a:t>. </a:t>
            </a:r>
            <a:r>
              <a:rPr lang="ru-RU" dirty="0" smtClean="0"/>
              <a:t>Взрослые богомолы встречаются со второй половины июля до сентября. Летают только самцы. Брюшко самки в течение лета наполнено яичками, которые она откладывает под осень в </a:t>
            </a:r>
            <a:r>
              <a:rPr lang="ru-RU" dirty="0" err="1" smtClean="0"/>
              <a:t>оотеку</a:t>
            </a:r>
            <a:r>
              <a:rPr lang="ru-RU" dirty="0" smtClean="0"/>
              <a:t> (капсулу из рыхлой пенистой массы), прикрепляя ее к сухим травинкам или веточкам кустарников. Яйца зимуют.</a:t>
            </a:r>
          </a:p>
          <a:p>
            <a:r>
              <a:rPr lang="ru-RU" b="1" dirty="0" smtClean="0"/>
              <a:t>Лимитирующие факторы.</a:t>
            </a:r>
          </a:p>
          <a:p>
            <a:r>
              <a:rPr lang="ru-RU" dirty="0" smtClean="0"/>
              <a:t>Численность обыкновенного богомола резко сократилась в начале 60-х гг. ХХ в., вероятнее всего, в результате освоения целинных и залежных земель и обработки полей ядохимикатами.</a:t>
            </a:r>
          </a:p>
          <a:p>
            <a:r>
              <a:rPr lang="ru-RU" b="1" dirty="0" smtClean="0"/>
              <a:t>Меры охраны.</a:t>
            </a:r>
          </a:p>
          <a:p>
            <a:r>
              <a:rPr lang="ru-RU" dirty="0" smtClean="0"/>
              <a:t>Охраняется в музее-заповеднике "</a:t>
            </a:r>
            <a:r>
              <a:rPr lang="ru-RU" dirty="0" err="1" smtClean="0"/>
              <a:t>Аркаим</a:t>
            </a:r>
            <a:r>
              <a:rPr lang="ru-RU" dirty="0" smtClean="0"/>
              <a:t>" и Троицком заказнике </a:t>
            </a:r>
            <a:r>
              <a:rPr lang="ru-RU" dirty="0" smtClean="0"/>
              <a:t>. </a:t>
            </a:r>
            <a:r>
              <a:rPr lang="ru-RU" dirty="0" smtClean="0"/>
              <a:t>Необходимо создание сети особо охраняемых природных территорий в степной зоне области, где обыкновенный богомол встречается в комплексе с другими редкими видами насекомых.</a:t>
            </a:r>
          </a:p>
          <a:p>
            <a:pPr algn="ctr">
              <a:buNone/>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жд.gif"/>
          <p:cNvPicPr>
            <a:picLocks noGrp="1" noChangeAspect="1"/>
          </p:cNvPicPr>
          <p:nvPr>
            <p:ph sz="half" idx="1"/>
          </p:nvPr>
        </p:nvPicPr>
        <p:blipFill>
          <a:blip r:embed="rId2" cstate="print"/>
          <a:stretch>
            <a:fillRect/>
          </a:stretch>
        </p:blipFill>
        <p:spPr>
          <a:xfrm rot="16200000">
            <a:off x="-812098" y="1357269"/>
            <a:ext cx="6101177" cy="4090955"/>
          </a:xfrm>
        </p:spPr>
      </p:pic>
      <p:sp>
        <p:nvSpPr>
          <p:cNvPr id="4" name="Содержимое 3"/>
          <p:cNvSpPr>
            <a:spLocks noGrp="1"/>
          </p:cNvSpPr>
          <p:nvPr>
            <p:ph sz="half" idx="2"/>
          </p:nvPr>
        </p:nvSpPr>
        <p:spPr>
          <a:xfrm>
            <a:off x="4716016" y="260648"/>
            <a:ext cx="4176464" cy="6408712"/>
          </a:xfrm>
        </p:spPr>
        <p:txBody>
          <a:bodyPr vert="vert270">
            <a:normAutofit fontScale="47500" lnSpcReduction="20000"/>
          </a:bodyPr>
          <a:lstStyle/>
          <a:p>
            <a:pPr algn="ctr">
              <a:buNone/>
            </a:pPr>
            <a:r>
              <a:rPr lang="ru-RU" sz="5100" b="1" dirty="0" smtClean="0">
                <a:solidFill>
                  <a:schemeClr val="accent1">
                    <a:lumMod val="75000"/>
                  </a:schemeClr>
                </a:solidFill>
                <a:latin typeface="Monotype Corsiva" pitchFamily="66" charset="0"/>
              </a:rPr>
              <a:t>ГОРНАЯ ЦИКАДА</a:t>
            </a:r>
          </a:p>
          <a:p>
            <a:r>
              <a:rPr lang="ru-RU" b="1" dirty="0" smtClean="0"/>
              <a:t>Распространение.</a:t>
            </a:r>
          </a:p>
          <a:p>
            <a:r>
              <a:rPr lang="ru-RU" dirty="0" smtClean="0"/>
              <a:t>Европа (кроме северных районов) от Испании до Урала, лесостепная и степная зоны Западной Сибири, Кавказ, Передняя и Средняя Азия.</a:t>
            </a:r>
          </a:p>
          <a:p>
            <a:r>
              <a:rPr lang="ru-RU" dirty="0" smtClean="0"/>
              <a:t>В Челябинской области зарегистрирован в островных сосновых борах - Карагайском, Уйском, </a:t>
            </a:r>
            <a:r>
              <a:rPr lang="ru-RU" dirty="0" err="1" smtClean="0"/>
              <a:t>Санарском</a:t>
            </a:r>
            <a:r>
              <a:rPr lang="ru-RU" dirty="0" smtClean="0"/>
              <a:t>, </a:t>
            </a:r>
            <a:r>
              <a:rPr lang="ru-RU" dirty="0" err="1" smtClean="0"/>
              <a:t>Брединском</a:t>
            </a:r>
            <a:r>
              <a:rPr lang="ru-RU" dirty="0" smtClean="0"/>
              <a:t>, </a:t>
            </a:r>
            <a:r>
              <a:rPr lang="ru-RU" dirty="0" err="1" smtClean="0"/>
              <a:t>Картубайском</a:t>
            </a:r>
            <a:r>
              <a:rPr lang="ru-RU" dirty="0" smtClean="0"/>
              <a:t>, а также в </a:t>
            </a:r>
            <a:r>
              <a:rPr lang="ru-RU" dirty="0" err="1" smtClean="0"/>
              <a:t>Ашинском</a:t>
            </a:r>
            <a:r>
              <a:rPr lang="ru-RU" dirty="0" smtClean="0"/>
              <a:t> р-не и </a:t>
            </a:r>
            <a:r>
              <a:rPr lang="ru-RU" dirty="0" err="1" smtClean="0"/>
              <a:t>Ильменском</a:t>
            </a:r>
            <a:r>
              <a:rPr lang="ru-RU" dirty="0" smtClean="0"/>
              <a:t> </a:t>
            </a:r>
            <a:r>
              <a:rPr lang="ru-RU" dirty="0" smtClean="0"/>
              <a:t>заповеднике.</a:t>
            </a:r>
            <a:endParaRPr lang="ru-RU" dirty="0" smtClean="0"/>
          </a:p>
          <a:p>
            <a:r>
              <a:rPr lang="ru-RU" b="1" dirty="0" smtClean="0"/>
              <a:t>Численность.</a:t>
            </a:r>
          </a:p>
          <a:p>
            <a:r>
              <a:rPr lang="ru-RU" dirty="0" smtClean="0"/>
              <a:t>Неизвестна.</a:t>
            </a:r>
          </a:p>
          <a:p>
            <a:r>
              <a:rPr lang="ru-RU" b="1" dirty="0" smtClean="0"/>
              <a:t>Биология.</a:t>
            </a:r>
          </a:p>
          <a:p>
            <a:r>
              <a:rPr lang="ru-RU" dirty="0" smtClean="0"/>
              <a:t>В фауне Уральского региона горная цикада - единственный представитель семейства. Обитает на опушках островных сосновых боров и больших полянах, в </a:t>
            </a:r>
            <a:r>
              <a:rPr lang="ru-RU" dirty="0" err="1" smtClean="0"/>
              <a:t>Ашинском</a:t>
            </a:r>
            <a:r>
              <a:rPr lang="ru-RU" dirty="0" smtClean="0"/>
              <a:t> р-не и </a:t>
            </a:r>
            <a:r>
              <a:rPr lang="ru-RU" dirty="0" err="1" smtClean="0"/>
              <a:t>Ильменском</a:t>
            </a:r>
            <a:r>
              <a:rPr lang="ru-RU" dirty="0" smtClean="0"/>
              <a:t> заповеднике - на </a:t>
            </a:r>
            <a:r>
              <a:rPr lang="ru-RU" dirty="0" err="1" smtClean="0"/>
              <a:t>остепненных</a:t>
            </a:r>
            <a:r>
              <a:rPr lang="ru-RU" dirty="0" smtClean="0"/>
              <a:t> склонах гор южной экспозиции. Личинки развиваются в почве, питаясь корнями </a:t>
            </a:r>
            <a:r>
              <a:rPr lang="ru-RU" dirty="0" smtClean="0"/>
              <a:t>растений. </a:t>
            </a:r>
            <a:r>
              <a:rPr lang="ru-RU" dirty="0" smtClean="0"/>
              <a:t>У самцов имеется звуковой аппарат в основании брюшка.</a:t>
            </a:r>
          </a:p>
          <a:p>
            <a:r>
              <a:rPr lang="ru-RU" b="1" dirty="0" smtClean="0"/>
              <a:t>Лимитирующие факторы.</a:t>
            </a:r>
          </a:p>
          <a:p>
            <a:r>
              <a:rPr lang="ru-RU" dirty="0" smtClean="0"/>
              <a:t>Не выявлены.</a:t>
            </a:r>
          </a:p>
          <a:p>
            <a:r>
              <a:rPr lang="ru-RU" b="1" dirty="0" smtClean="0"/>
              <a:t>Меры охраны.</a:t>
            </a:r>
          </a:p>
          <a:p>
            <a:r>
              <a:rPr lang="ru-RU" dirty="0" smtClean="0"/>
              <a:t>Охраняется в </a:t>
            </a:r>
            <a:r>
              <a:rPr lang="ru-RU" dirty="0" err="1" smtClean="0"/>
              <a:t>Ильменском</a:t>
            </a:r>
            <a:r>
              <a:rPr lang="ru-RU" dirty="0" smtClean="0"/>
              <a:t> заповеднике, на территории памятников природы "Карагайский бор", "</a:t>
            </a:r>
            <a:r>
              <a:rPr lang="ru-RU" dirty="0" err="1" smtClean="0"/>
              <a:t>Уйский</a:t>
            </a:r>
            <a:r>
              <a:rPr lang="ru-RU" dirty="0" smtClean="0"/>
              <a:t> </a:t>
            </a:r>
            <a:r>
              <a:rPr lang="ru-RU" dirty="0" err="1" smtClean="0"/>
              <a:t>бор</a:t>
            </a:r>
            <a:r>
              <a:rPr lang="ru-RU" dirty="0" smtClean="0"/>
              <a:t>", "</a:t>
            </a:r>
            <a:r>
              <a:rPr lang="ru-RU" dirty="0" err="1" smtClean="0"/>
              <a:t>Санарский</a:t>
            </a:r>
            <a:r>
              <a:rPr lang="ru-RU" dirty="0" smtClean="0"/>
              <a:t> </a:t>
            </a:r>
            <a:r>
              <a:rPr lang="ru-RU" dirty="0" err="1" smtClean="0"/>
              <a:t>бор</a:t>
            </a:r>
            <a:r>
              <a:rPr lang="ru-RU" dirty="0" smtClean="0"/>
              <a:t>", "</a:t>
            </a:r>
            <a:r>
              <a:rPr lang="ru-RU" dirty="0" err="1" smtClean="0"/>
              <a:t>Брединский</a:t>
            </a:r>
            <a:r>
              <a:rPr lang="ru-RU" dirty="0" smtClean="0"/>
              <a:t> </a:t>
            </a:r>
            <a:r>
              <a:rPr lang="ru-RU" dirty="0" err="1" smtClean="0"/>
              <a:t>бор</a:t>
            </a:r>
            <a:r>
              <a:rPr lang="ru-RU" dirty="0" smtClean="0"/>
              <a:t>". Необходимы дополнительные исследования распространения вида в области.</a:t>
            </a:r>
          </a:p>
          <a:p>
            <a:pPr algn="ctr">
              <a:buNone/>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лд.gif"/>
          <p:cNvPicPr>
            <a:picLocks noGrp="1" noChangeAspect="1"/>
          </p:cNvPicPr>
          <p:nvPr>
            <p:ph sz="half" idx="1"/>
          </p:nvPr>
        </p:nvPicPr>
        <p:blipFill>
          <a:blip r:embed="rId2" cstate="print"/>
          <a:stretch>
            <a:fillRect/>
          </a:stretch>
        </p:blipFill>
        <p:spPr>
          <a:xfrm>
            <a:off x="147861" y="188640"/>
            <a:ext cx="4306680" cy="6336704"/>
          </a:xfrm>
        </p:spPr>
      </p:pic>
      <p:sp>
        <p:nvSpPr>
          <p:cNvPr id="4" name="Содержимое 3"/>
          <p:cNvSpPr>
            <a:spLocks noGrp="1"/>
          </p:cNvSpPr>
          <p:nvPr>
            <p:ph sz="half" idx="2"/>
          </p:nvPr>
        </p:nvSpPr>
        <p:spPr>
          <a:xfrm>
            <a:off x="4648200" y="260648"/>
            <a:ext cx="4244280" cy="6336704"/>
          </a:xfrm>
        </p:spPr>
        <p:txBody>
          <a:bodyPr vert="vert270">
            <a:normAutofit fontScale="55000" lnSpcReduction="20000"/>
          </a:bodyPr>
          <a:lstStyle/>
          <a:p>
            <a:pPr algn="ctr">
              <a:buNone/>
            </a:pPr>
            <a:r>
              <a:rPr lang="ru-RU" sz="4400" b="1" dirty="0" smtClean="0">
                <a:solidFill>
                  <a:schemeClr val="accent1">
                    <a:lumMod val="75000"/>
                  </a:schemeClr>
                </a:solidFill>
                <a:latin typeface="Monotype Corsiva" pitchFamily="66" charset="0"/>
              </a:rPr>
              <a:t>СФАГНОВАЯ ВОДОМЕРКА</a:t>
            </a:r>
          </a:p>
          <a:p>
            <a:r>
              <a:rPr lang="ru-RU" b="1" dirty="0" smtClean="0">
                <a:latin typeface="Monotype Corsiva" pitchFamily="66" charset="0"/>
              </a:rPr>
              <a:t>Распространение.</a:t>
            </a:r>
          </a:p>
          <a:p>
            <a:r>
              <a:rPr lang="ru-RU" dirty="0" smtClean="0"/>
              <a:t>Скандинавия, Прибалтика, Польша, Полтавская область Украины, окрестности Тобольска, бассейны рек Верхней Ангары и Подкаменной Тунгуски </a:t>
            </a:r>
            <a:r>
              <a:rPr lang="ru-RU" dirty="0" smtClean="0"/>
              <a:t>.</a:t>
            </a:r>
            <a:endParaRPr lang="ru-RU" dirty="0" smtClean="0"/>
          </a:p>
          <a:p>
            <a:r>
              <a:rPr lang="ru-RU" dirty="0" smtClean="0"/>
              <a:t>На территории Челябинской области найден в </a:t>
            </a:r>
            <a:r>
              <a:rPr lang="ru-RU" dirty="0" err="1" smtClean="0"/>
              <a:t>Ильменском</a:t>
            </a:r>
            <a:r>
              <a:rPr lang="ru-RU" dirty="0" smtClean="0"/>
              <a:t> заповеднике </a:t>
            </a:r>
            <a:r>
              <a:rPr lang="ru-RU" dirty="0" smtClean="0"/>
              <a:t>.</a:t>
            </a:r>
            <a:endParaRPr lang="ru-RU" dirty="0" smtClean="0"/>
          </a:p>
          <a:p>
            <a:r>
              <a:rPr lang="ru-RU" b="1" dirty="0" smtClean="0"/>
              <a:t>Численность.</a:t>
            </a:r>
          </a:p>
          <a:p>
            <a:r>
              <a:rPr lang="ru-RU" dirty="0" smtClean="0"/>
              <a:t>Неизвестна.</a:t>
            </a:r>
          </a:p>
          <a:p>
            <a:r>
              <a:rPr lang="ru-RU" b="1" dirty="0" smtClean="0"/>
              <a:t>Биология.</a:t>
            </a:r>
          </a:p>
          <a:p>
            <a:r>
              <a:rPr lang="ru-RU" dirty="0" smtClean="0"/>
              <a:t>Обитает на поверхности водоемов. Хищник. Легко скользит по воде, чему способствуют густые щетинки, покрывающие кончики лапок. Зимует на суше. Судя по литературным данным [1], предпочитает сфагновые болота.</a:t>
            </a:r>
          </a:p>
          <a:p>
            <a:r>
              <a:rPr lang="ru-RU" b="1" dirty="0" smtClean="0"/>
              <a:t>Лимитирующие факторы.</a:t>
            </a:r>
          </a:p>
          <a:p>
            <a:r>
              <a:rPr lang="ru-RU" dirty="0" smtClean="0"/>
              <a:t>По-видимому, загрязнение водоемов.</a:t>
            </a:r>
          </a:p>
          <a:p>
            <a:r>
              <a:rPr lang="ru-RU" b="1" dirty="0" smtClean="0"/>
              <a:t>Меры охраны.</a:t>
            </a:r>
          </a:p>
          <a:p>
            <a:r>
              <a:rPr lang="ru-RU" dirty="0" smtClean="0"/>
              <a:t>Охраняется в </a:t>
            </a:r>
            <a:r>
              <a:rPr lang="ru-RU" dirty="0" err="1" smtClean="0"/>
              <a:t>Ильменском</a:t>
            </a:r>
            <a:r>
              <a:rPr lang="ru-RU" dirty="0" smtClean="0"/>
              <a:t> заповеднике.</a:t>
            </a:r>
          </a:p>
          <a:p>
            <a:pPr algn="ctr">
              <a:buNone/>
            </a:pPr>
            <a:endParaRPr lang="ru-RU" dirty="0">
              <a:solidFill>
                <a:schemeClr val="accent1">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ло.gif"/>
          <p:cNvPicPr>
            <a:picLocks noGrp="1" noChangeAspect="1"/>
          </p:cNvPicPr>
          <p:nvPr>
            <p:ph sz="half" idx="1"/>
          </p:nvPr>
        </p:nvPicPr>
        <p:blipFill>
          <a:blip r:embed="rId2" cstate="print"/>
          <a:stretch>
            <a:fillRect/>
          </a:stretch>
        </p:blipFill>
        <p:spPr>
          <a:xfrm>
            <a:off x="271393" y="764704"/>
            <a:ext cx="4012575" cy="5328592"/>
          </a:xfrm>
        </p:spPr>
      </p:pic>
      <p:sp>
        <p:nvSpPr>
          <p:cNvPr id="4" name="Содержимое 3"/>
          <p:cNvSpPr>
            <a:spLocks noGrp="1"/>
          </p:cNvSpPr>
          <p:nvPr>
            <p:ph sz="half" idx="2"/>
          </p:nvPr>
        </p:nvSpPr>
        <p:spPr>
          <a:xfrm>
            <a:off x="4648200" y="188640"/>
            <a:ext cx="4244280" cy="6408712"/>
          </a:xfrm>
        </p:spPr>
        <p:txBody>
          <a:bodyPr vert="vert270">
            <a:normAutofit fontScale="47500" lnSpcReduction="20000"/>
          </a:bodyPr>
          <a:lstStyle/>
          <a:p>
            <a:pPr algn="ctr">
              <a:buNone/>
            </a:pPr>
            <a:r>
              <a:rPr lang="ru-RU" sz="5100" b="1" dirty="0" smtClean="0">
                <a:solidFill>
                  <a:schemeClr val="accent1">
                    <a:lumMod val="75000"/>
                  </a:schemeClr>
                </a:solidFill>
                <a:latin typeface="Monotype Corsiva" pitchFamily="66" charset="0"/>
              </a:rPr>
              <a:t>МЕДВЕДИЦА-ГОСПОЖА</a:t>
            </a:r>
          </a:p>
          <a:p>
            <a:r>
              <a:rPr lang="ru-RU" b="1" dirty="0" smtClean="0"/>
              <a:t>Распространение.</a:t>
            </a:r>
          </a:p>
          <a:p>
            <a:r>
              <a:rPr lang="ru-RU" dirty="0" smtClean="0"/>
              <a:t>Зоны широколиственных и смешанных лесов Европы от Великобритании и Франции до Южного Урала, Передняя Азия, Кавказ, Закавказье.</a:t>
            </a:r>
          </a:p>
          <a:p>
            <a:r>
              <a:rPr lang="ru-RU" dirty="0" smtClean="0"/>
              <a:t>В Челябинской области отмечен в окрестностях г. Троицка (самая восточная точка ареала вида) и у оз. Чебаркуль </a:t>
            </a:r>
            <a:r>
              <a:rPr lang="ru-RU" dirty="0" smtClean="0"/>
              <a:t>.</a:t>
            </a:r>
            <a:endParaRPr lang="ru-RU" dirty="0" smtClean="0"/>
          </a:p>
          <a:p>
            <a:r>
              <a:rPr lang="ru-RU" b="1" dirty="0" smtClean="0"/>
              <a:t>Численность.</a:t>
            </a:r>
          </a:p>
          <a:p>
            <a:r>
              <a:rPr lang="ru-RU" dirty="0" smtClean="0"/>
              <a:t>Неизвестна.</a:t>
            </a:r>
          </a:p>
          <a:p>
            <a:r>
              <a:rPr lang="ru-RU" b="1" dirty="0" smtClean="0"/>
              <a:t>Биология.</a:t>
            </a:r>
          </a:p>
          <a:p>
            <a:r>
              <a:rPr lang="ru-RU" dirty="0" smtClean="0"/>
              <a:t>Встречается на лесных полянах и опушках, преимущественно в поймах рек. Лёт бабочек отмечен с середины июня по конец июля. Имаго активны преимущественно в ночное время, днем их иногда вспугивают из тенистых мест или наблюдают питающимися на цветках. Гусеницы кормятся на крапиве, яснотке, незабудках, лютиках, герани, таволге, реже на иве, жимолости, </a:t>
            </a:r>
            <a:r>
              <a:rPr lang="ru-RU" dirty="0" smtClean="0"/>
              <a:t>малине, </a:t>
            </a:r>
            <a:r>
              <a:rPr lang="ru-RU" dirty="0" smtClean="0"/>
              <a:t>зимуют, окукливаются весной в паутинном плетении на </a:t>
            </a:r>
            <a:r>
              <a:rPr lang="ru-RU" dirty="0" smtClean="0"/>
              <a:t>почве.</a:t>
            </a:r>
            <a:endParaRPr lang="ru-RU" dirty="0" smtClean="0"/>
          </a:p>
          <a:p>
            <a:r>
              <a:rPr lang="ru-RU" b="1" dirty="0" smtClean="0"/>
              <a:t>Лимитирующие факторы.</a:t>
            </a:r>
          </a:p>
          <a:p>
            <a:r>
              <a:rPr lang="ru-RU" dirty="0" smtClean="0"/>
              <a:t>Не выявлены.</a:t>
            </a:r>
          </a:p>
          <a:p>
            <a:r>
              <a:rPr lang="ru-RU" b="1" dirty="0" smtClean="0"/>
              <a:t>Меры охраны.</a:t>
            </a:r>
          </a:p>
          <a:p>
            <a:r>
              <a:rPr lang="ru-RU" dirty="0" smtClean="0"/>
              <a:t>Необходим контроль за состоянием популяций.</a:t>
            </a:r>
          </a:p>
          <a:p>
            <a:pPr algn="ctr">
              <a:buNone/>
            </a:pPr>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р.gif"/>
          <p:cNvPicPr>
            <a:picLocks noGrp="1" noChangeAspect="1"/>
          </p:cNvPicPr>
          <p:nvPr>
            <p:ph sz="half" idx="1"/>
          </p:nvPr>
        </p:nvPicPr>
        <p:blipFill>
          <a:blip r:embed="rId2" cstate="print"/>
          <a:stretch>
            <a:fillRect/>
          </a:stretch>
        </p:blipFill>
        <p:spPr>
          <a:xfrm rot="16200000">
            <a:off x="-664693" y="1248871"/>
            <a:ext cx="5983435" cy="4151008"/>
          </a:xfrm>
        </p:spPr>
      </p:pic>
      <p:sp>
        <p:nvSpPr>
          <p:cNvPr id="4" name="Содержимое 3"/>
          <p:cNvSpPr>
            <a:spLocks noGrp="1"/>
          </p:cNvSpPr>
          <p:nvPr>
            <p:ph sz="half" idx="2"/>
          </p:nvPr>
        </p:nvSpPr>
        <p:spPr>
          <a:xfrm>
            <a:off x="4648200" y="188640"/>
            <a:ext cx="4244280" cy="6408712"/>
          </a:xfrm>
        </p:spPr>
        <p:txBody>
          <a:bodyPr vert="vert270">
            <a:normAutofit fontScale="40000" lnSpcReduction="20000"/>
          </a:bodyPr>
          <a:lstStyle/>
          <a:p>
            <a:pPr algn="ctr">
              <a:buNone/>
            </a:pPr>
            <a:r>
              <a:rPr lang="ru-RU" sz="6000" b="1" dirty="0" smtClean="0">
                <a:solidFill>
                  <a:schemeClr val="accent1">
                    <a:lumMod val="75000"/>
                  </a:schemeClr>
                </a:solidFill>
                <a:latin typeface="Monotype Corsiva" pitchFamily="66" charset="0"/>
              </a:rPr>
              <a:t>ПЕРЛАМУТРОВКА ФРЕЙЯ</a:t>
            </a:r>
          </a:p>
          <a:p>
            <a:r>
              <a:rPr lang="ru-RU" b="1" dirty="0" smtClean="0"/>
              <a:t>Распространение.</a:t>
            </a:r>
          </a:p>
          <a:p>
            <a:r>
              <a:rPr lang="ru-RU" dirty="0" smtClean="0"/>
              <a:t>В </a:t>
            </a:r>
            <a:r>
              <a:rPr lang="ru-RU" dirty="0" smtClean="0"/>
              <a:t>Челябинской области реликтовая популяция обнаружена в окрестностях с. </a:t>
            </a:r>
            <a:r>
              <a:rPr lang="ru-RU" dirty="0" err="1" smtClean="0"/>
              <a:t>Непряхино</a:t>
            </a:r>
            <a:r>
              <a:rPr lang="ru-RU" dirty="0" smtClean="0"/>
              <a:t> (</a:t>
            </a:r>
            <a:r>
              <a:rPr lang="ru-RU" dirty="0" err="1" smtClean="0"/>
              <a:t>Чебаркульский</a:t>
            </a:r>
            <a:r>
              <a:rPr lang="ru-RU" dirty="0" smtClean="0"/>
              <a:t> р-н) у восточной границы </a:t>
            </a:r>
            <a:r>
              <a:rPr lang="ru-RU" dirty="0" err="1" smtClean="0"/>
              <a:t>Ильменского</a:t>
            </a:r>
            <a:r>
              <a:rPr lang="ru-RU" dirty="0" smtClean="0"/>
              <a:t> заповедника </a:t>
            </a:r>
            <a:r>
              <a:rPr lang="ru-RU" dirty="0" smtClean="0"/>
              <a:t>. </a:t>
            </a:r>
            <a:r>
              <a:rPr lang="ru-RU" dirty="0" smtClean="0"/>
              <a:t>Ближайшее известное местонахождение перламутровки </a:t>
            </a:r>
            <a:r>
              <a:rPr lang="ru-RU" dirty="0" err="1" smtClean="0"/>
              <a:t>фрейи</a:t>
            </a:r>
            <a:r>
              <a:rPr lang="ru-RU" dirty="0" smtClean="0"/>
              <a:t> расположено примерно в 500 км севернее (у г. Североуральска Свердловской области) </a:t>
            </a:r>
          </a:p>
          <a:p>
            <a:r>
              <a:rPr lang="ru-RU" b="1" dirty="0" smtClean="0"/>
              <a:t>Численность.</a:t>
            </a:r>
          </a:p>
          <a:p>
            <a:r>
              <a:rPr lang="ru-RU" dirty="0" smtClean="0"/>
              <a:t>Неизвестна. В 1991 г. отмечено около 10 экз.; поиски этого вида на том же болоте в последующие годы результатов не дали </a:t>
            </a:r>
            <a:r>
              <a:rPr lang="ru-RU" dirty="0" smtClean="0"/>
              <a:t>.</a:t>
            </a:r>
            <a:endParaRPr lang="ru-RU" dirty="0" smtClean="0"/>
          </a:p>
          <a:p>
            <a:r>
              <a:rPr lang="ru-RU" b="1" dirty="0" smtClean="0"/>
              <a:t>Биология.</a:t>
            </a:r>
          </a:p>
          <a:p>
            <a:r>
              <a:rPr lang="ru-RU" dirty="0" smtClean="0"/>
              <a:t>Обитатель хвойных сфагновых лесов, редколесий и верховых болот. В области найден в первой половине мая 1991 г. на открытом торфяном болоте [2]. Лёт в других частях ареала обычно приходится на июнь - июль, в зависимости от сроков стаивания снега. При этом </a:t>
            </a:r>
            <a:r>
              <a:rPr lang="ru-RU" dirty="0" err="1" smtClean="0"/>
              <a:t>фрейя</a:t>
            </a:r>
            <a:r>
              <a:rPr lang="ru-RU" dirty="0" smtClean="0"/>
              <a:t> </a:t>
            </a:r>
            <a:r>
              <a:rPr lang="ru-RU" dirty="0" smtClean="0"/>
              <a:t>начинает </a:t>
            </a:r>
            <a:r>
              <a:rPr lang="ru-RU" dirty="0" smtClean="0"/>
              <a:t>летать раньше других видов перламутровок. По наблюдениям в северных частях ареала </a:t>
            </a:r>
            <a:r>
              <a:rPr lang="ru-RU" dirty="0" smtClean="0"/>
              <a:t>, </a:t>
            </a:r>
            <a:r>
              <a:rPr lang="ru-RU" dirty="0" smtClean="0"/>
              <a:t>при отсутствии сильного ветра бабочки активны почти все солнечное время суток. Самцы в поисках самок летят низко над растительностью. Полет довольно быстрый, зигзагообразный, с элементами парения. У самок, часто вспугиваемых из травы, полет более ровный, высокий и короткий. В жаркую погоду самцы часто пьют влагу из мха. В </a:t>
            </a:r>
            <a:r>
              <a:rPr lang="ru-RU" dirty="0" smtClean="0"/>
              <a:t>Скандинавии </a:t>
            </a:r>
            <a:r>
              <a:rPr lang="ru-RU" dirty="0" smtClean="0"/>
              <a:t>и на севере Урала </a:t>
            </a:r>
            <a:r>
              <a:rPr lang="ru-RU" dirty="0" smtClean="0"/>
              <a:t> </a:t>
            </a:r>
            <a:r>
              <a:rPr lang="ru-RU" dirty="0" smtClean="0"/>
              <a:t>гусеницы живут на голубике, морошке, толокнянке. Зимуют гусеницы 4-го возраста.</a:t>
            </a:r>
          </a:p>
          <a:p>
            <a:r>
              <a:rPr lang="ru-RU" b="1" dirty="0" smtClean="0"/>
              <a:t>Лимитирующие факторы.</a:t>
            </a:r>
          </a:p>
          <a:p>
            <a:r>
              <a:rPr lang="ru-RU" dirty="0" smtClean="0"/>
              <a:t>Островное положение массивов верховых болот, трансформация местообитаний в результате торфодобычи.</a:t>
            </a:r>
          </a:p>
          <a:p>
            <a:r>
              <a:rPr lang="ru-RU" b="1" dirty="0" smtClean="0"/>
              <a:t>Меры охраны.</a:t>
            </a:r>
          </a:p>
          <a:p>
            <a:r>
              <a:rPr lang="ru-RU" dirty="0" smtClean="0"/>
              <a:t>Целесообразно создание особо охраняемой природной территории в окрестностях с. </a:t>
            </a:r>
            <a:r>
              <a:rPr lang="ru-RU" dirty="0" err="1" smtClean="0"/>
              <a:t>Непряхино</a:t>
            </a:r>
            <a:r>
              <a:rPr lang="ru-RU" dirty="0" smtClean="0"/>
              <a:t>.</a:t>
            </a:r>
          </a:p>
          <a:p>
            <a:pPr algn="ctr">
              <a:buNone/>
            </a:pP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рж.gif"/>
          <p:cNvPicPr>
            <a:picLocks noGrp="1" noChangeAspect="1"/>
          </p:cNvPicPr>
          <p:nvPr>
            <p:ph sz="half" idx="1"/>
          </p:nvPr>
        </p:nvPicPr>
        <p:blipFill>
          <a:blip r:embed="rId2" cstate="print"/>
          <a:stretch>
            <a:fillRect/>
          </a:stretch>
        </p:blipFill>
        <p:spPr>
          <a:xfrm rot="16200000">
            <a:off x="-786374" y="1442590"/>
            <a:ext cx="6120681" cy="4188841"/>
          </a:xfrm>
        </p:spPr>
      </p:pic>
      <p:sp>
        <p:nvSpPr>
          <p:cNvPr id="4" name="Содержимое 3"/>
          <p:cNvSpPr>
            <a:spLocks noGrp="1"/>
          </p:cNvSpPr>
          <p:nvPr>
            <p:ph sz="half" idx="2"/>
          </p:nvPr>
        </p:nvSpPr>
        <p:spPr>
          <a:xfrm>
            <a:off x="4648200" y="260648"/>
            <a:ext cx="4316288" cy="6336704"/>
          </a:xfrm>
        </p:spPr>
        <p:txBody>
          <a:bodyPr vert="vert270">
            <a:normAutofit fontScale="47500" lnSpcReduction="20000"/>
          </a:bodyPr>
          <a:lstStyle/>
          <a:p>
            <a:pPr algn="ctr">
              <a:buNone/>
            </a:pPr>
            <a:r>
              <a:rPr lang="ru-RU" sz="5100" b="1" dirty="0" smtClean="0">
                <a:solidFill>
                  <a:schemeClr val="accent1">
                    <a:lumMod val="75000"/>
                  </a:schemeClr>
                </a:solidFill>
                <a:latin typeface="Monotype Corsiva" pitchFamily="66" charset="0"/>
              </a:rPr>
              <a:t>ПЧЕЛА-ПЛОТНИК</a:t>
            </a:r>
          </a:p>
          <a:p>
            <a:endParaRPr lang="ru-RU" b="1" dirty="0" smtClean="0"/>
          </a:p>
          <a:p>
            <a:r>
              <a:rPr lang="ru-RU" b="1" dirty="0" smtClean="0"/>
              <a:t>Распространение</a:t>
            </a:r>
            <a:r>
              <a:rPr lang="ru-RU" b="1" dirty="0" smtClean="0"/>
              <a:t>.</a:t>
            </a:r>
          </a:p>
          <a:p>
            <a:r>
              <a:rPr lang="ru-RU" dirty="0" smtClean="0"/>
              <a:t>Европа (кроме северных таежных районов), Кавказ, юг Западной Сибири, Республика Тыва, Передняя и Средняя Азия, Казахстан, запад Монголии и Китая, Северная Африка.</a:t>
            </a:r>
          </a:p>
          <a:p>
            <a:r>
              <a:rPr lang="ru-RU" dirty="0" smtClean="0"/>
              <a:t>В Челябинской области отмечен в лесостепной и степной зонах </a:t>
            </a:r>
            <a:r>
              <a:rPr lang="ru-RU" dirty="0" smtClean="0"/>
              <a:t>. </a:t>
            </a:r>
            <a:r>
              <a:rPr lang="ru-RU" dirty="0" smtClean="0"/>
              <a:t>По </a:t>
            </a:r>
            <a:r>
              <a:rPr lang="ru-RU" dirty="0" err="1" smtClean="0"/>
              <a:t>неуточненным</a:t>
            </a:r>
            <a:r>
              <a:rPr lang="ru-RU" dirty="0" smtClean="0"/>
              <a:t> данным, встречается в окрестностях г. Челябинска </a:t>
            </a:r>
            <a:r>
              <a:rPr lang="ru-RU" dirty="0" smtClean="0"/>
              <a:t>.</a:t>
            </a:r>
            <a:endParaRPr lang="ru-RU" dirty="0" smtClean="0"/>
          </a:p>
          <a:p>
            <a:r>
              <a:rPr lang="ru-RU" b="1" dirty="0" smtClean="0"/>
              <a:t>Численность.</a:t>
            </a:r>
          </a:p>
          <a:p>
            <a:r>
              <a:rPr lang="ru-RU" dirty="0" smtClean="0"/>
              <a:t>Неизвестна.</a:t>
            </a:r>
          </a:p>
          <a:p>
            <a:r>
              <a:rPr lang="ru-RU" b="1" dirty="0" smtClean="0"/>
              <a:t>Биология.</a:t>
            </a:r>
          </a:p>
          <a:p>
            <a:r>
              <a:rPr lang="ru-RU" dirty="0" smtClean="0"/>
              <a:t>Обитает на лесных полянах, опушках, в окрестностях поселков. Гнезда строит под корой старых деревьев, в щелях домов, а также в земляных трещинах или норах. Активный опылитель многих лесных, полевых и плодово-ягодных растений. Посещает более 60 видов </a:t>
            </a:r>
            <a:r>
              <a:rPr lang="ru-RU" dirty="0" smtClean="0"/>
              <a:t>цветковых.</a:t>
            </a:r>
            <a:endParaRPr lang="ru-RU" dirty="0" smtClean="0"/>
          </a:p>
          <a:p>
            <a:r>
              <a:rPr lang="ru-RU" b="1" dirty="0" smtClean="0"/>
              <a:t>Лимитирующие факторы.</a:t>
            </a:r>
          </a:p>
          <a:p>
            <a:r>
              <a:rPr lang="ru-RU" dirty="0" smtClean="0"/>
              <a:t>Не выявлены.</a:t>
            </a:r>
          </a:p>
          <a:p>
            <a:r>
              <a:rPr lang="ru-RU" b="1" dirty="0" smtClean="0"/>
              <a:t>Меры охраны.</a:t>
            </a:r>
          </a:p>
          <a:p>
            <a:r>
              <a:rPr lang="ru-RU" dirty="0" smtClean="0"/>
              <a:t>Охраняется в музее-заповеднике "</a:t>
            </a:r>
            <a:r>
              <a:rPr lang="ru-RU" dirty="0" err="1" smtClean="0"/>
              <a:t>Аркаим</a:t>
            </a:r>
            <a:r>
              <a:rPr lang="ru-RU" dirty="0" smtClean="0"/>
              <a:t>" и Троицком </a:t>
            </a:r>
            <a:r>
              <a:rPr lang="ru-RU" dirty="0" smtClean="0"/>
              <a:t>заказнике. </a:t>
            </a:r>
            <a:r>
              <a:rPr lang="ru-RU" dirty="0" smtClean="0"/>
              <a:t>Необходим контроль за состоянием популяций.</a:t>
            </a:r>
          </a:p>
          <a:p>
            <a:pPr algn="ctr">
              <a:buNone/>
            </a:pP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шшш.gif"/>
          <p:cNvPicPr>
            <a:picLocks noGrp="1" noChangeAspect="1"/>
          </p:cNvPicPr>
          <p:nvPr>
            <p:ph sz="half" idx="1"/>
          </p:nvPr>
        </p:nvPicPr>
        <p:blipFill>
          <a:blip r:embed="rId2" cstate="print"/>
          <a:stretch>
            <a:fillRect/>
          </a:stretch>
        </p:blipFill>
        <p:spPr>
          <a:xfrm rot="16200000">
            <a:off x="-948460" y="1220908"/>
            <a:ext cx="6264696" cy="4344176"/>
          </a:xfrm>
        </p:spPr>
      </p:pic>
      <p:sp>
        <p:nvSpPr>
          <p:cNvPr id="4" name="Содержимое 3"/>
          <p:cNvSpPr>
            <a:spLocks noGrp="1"/>
          </p:cNvSpPr>
          <p:nvPr>
            <p:ph sz="half" idx="2"/>
          </p:nvPr>
        </p:nvSpPr>
        <p:spPr>
          <a:xfrm>
            <a:off x="4648200" y="260648"/>
            <a:ext cx="4316288" cy="6336704"/>
          </a:xfrm>
        </p:spPr>
        <p:txBody>
          <a:bodyPr vert="vert270">
            <a:normAutofit fontScale="55000" lnSpcReduction="20000"/>
          </a:bodyPr>
          <a:lstStyle/>
          <a:p>
            <a:pPr algn="ctr">
              <a:buNone/>
            </a:pPr>
            <a:r>
              <a:rPr lang="ru-RU" sz="4400" b="1" dirty="0" smtClean="0">
                <a:solidFill>
                  <a:schemeClr val="accent1">
                    <a:lumMod val="75000"/>
                  </a:schemeClr>
                </a:solidFill>
                <a:latin typeface="Monotype Corsiva" pitchFamily="66" charset="0"/>
              </a:rPr>
              <a:t>СТЕПНОЙ ШМЕЛЬ</a:t>
            </a:r>
          </a:p>
          <a:p>
            <a:r>
              <a:rPr lang="ru-RU" b="1" dirty="0" smtClean="0"/>
              <a:t>Краткое описание взрослой стадии.</a:t>
            </a:r>
          </a:p>
          <a:p>
            <a:r>
              <a:rPr lang="ru-RU" dirty="0" smtClean="0"/>
              <a:t>Длина тела 18-24 мм. Спинка в черных или темно-коричневых волосках, нередко, особенно у самцов, с примесью желтых, серых или рыжеватых волосков в передней части и на щитике. 1-й </a:t>
            </a:r>
            <a:r>
              <a:rPr lang="ru-RU" dirty="0" err="1" smtClean="0"/>
              <a:t>тергит</a:t>
            </a:r>
            <a:r>
              <a:rPr lang="ru-RU" dirty="0" smtClean="0"/>
              <a:t> брюшка с примесью желтых волосков, 3-6-й </a:t>
            </a:r>
            <a:r>
              <a:rPr lang="ru-RU" dirty="0" err="1" smtClean="0"/>
              <a:t>тергиты</a:t>
            </a:r>
            <a:r>
              <a:rPr lang="ru-RU" dirty="0" smtClean="0"/>
              <a:t> покрыты оранжевыми (у самцов) или красными (у самок) волосками. Третий членик усиков длиннее пятого в 1,4-1,7 раза; длина щек в 1,3 раза больше ширины оснований жвал </a:t>
            </a:r>
            <a:r>
              <a:rPr lang="ru-RU" dirty="0" smtClean="0"/>
              <a:t>.</a:t>
            </a:r>
            <a:endParaRPr lang="ru-RU" dirty="0" smtClean="0"/>
          </a:p>
          <a:p>
            <a:r>
              <a:rPr lang="ru-RU" b="1" dirty="0" smtClean="0"/>
              <a:t>Распространение.</a:t>
            </a:r>
          </a:p>
          <a:p>
            <a:r>
              <a:rPr lang="ru-RU" dirty="0" smtClean="0"/>
              <a:t>Степная и лесостепная зоны Европы от Франции до Южного Урала, Передняя Азия (к востоку до Ирана), Кавказ </a:t>
            </a:r>
            <a:r>
              <a:rPr lang="ru-RU" dirty="0" smtClean="0"/>
              <a:t>.</a:t>
            </a:r>
            <a:endParaRPr lang="ru-RU" dirty="0" smtClean="0"/>
          </a:p>
          <a:p>
            <a:r>
              <a:rPr lang="ru-RU" dirty="0" smtClean="0"/>
              <a:t>В Челябинской области отмечен в лесостепной и степной зонах </a:t>
            </a:r>
            <a:r>
              <a:rPr lang="ru-RU" dirty="0" smtClean="0"/>
              <a:t>, </a:t>
            </a:r>
            <a:r>
              <a:rPr lang="ru-RU" dirty="0" smtClean="0"/>
              <a:t>зарегистрирован в Троицком и </a:t>
            </a:r>
            <a:r>
              <a:rPr lang="ru-RU" dirty="0" err="1" smtClean="0"/>
              <a:t>Брединском</a:t>
            </a:r>
            <a:r>
              <a:rPr lang="ru-RU" dirty="0" smtClean="0"/>
              <a:t> р-нах </a:t>
            </a:r>
            <a:r>
              <a:rPr lang="ru-RU" dirty="0" smtClean="0"/>
              <a:t>.</a:t>
            </a:r>
            <a:endParaRPr lang="ru-RU" dirty="0" smtClean="0"/>
          </a:p>
          <a:p>
            <a:r>
              <a:rPr lang="ru-RU" b="1" dirty="0" smtClean="0"/>
              <a:t>Численность.</a:t>
            </a:r>
          </a:p>
          <a:p>
            <a:r>
              <a:rPr lang="ru-RU" dirty="0" smtClean="0"/>
              <a:t>Неизвестна.</a:t>
            </a:r>
          </a:p>
          <a:p>
            <a:r>
              <a:rPr lang="ru-RU" b="1" dirty="0" smtClean="0"/>
              <a:t>Меры охраны.</a:t>
            </a:r>
          </a:p>
          <a:p>
            <a:r>
              <a:rPr lang="ru-RU" dirty="0" smtClean="0"/>
              <a:t>Не разработаны.</a:t>
            </a:r>
          </a:p>
          <a:p>
            <a:pPr algn="ct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Myotis mystacinus "/>
          <p:cNvPicPr>
            <a:picLocks noGrp="1" noChangeAspect="1" noChangeArrowheads="1"/>
          </p:cNvPicPr>
          <p:nvPr>
            <p:ph sz="half" idx="1"/>
          </p:nvPr>
        </p:nvPicPr>
        <p:blipFill>
          <a:blip r:embed="rId2" cstate="print"/>
          <a:srcRect/>
          <a:stretch>
            <a:fillRect/>
          </a:stretch>
        </p:blipFill>
        <p:spPr bwMode="auto">
          <a:xfrm rot="16200000">
            <a:off x="-785020" y="1464260"/>
            <a:ext cx="5832649" cy="3713454"/>
          </a:xfrm>
          <a:prstGeom prst="rect">
            <a:avLst/>
          </a:prstGeom>
          <a:noFill/>
          <a:ln w="9525">
            <a:noFill/>
            <a:miter lim="800000"/>
            <a:headEnd/>
            <a:tailEnd/>
          </a:ln>
        </p:spPr>
      </p:pic>
      <p:sp>
        <p:nvSpPr>
          <p:cNvPr id="7" name="Содержимое 6"/>
          <p:cNvSpPr>
            <a:spLocks noGrp="1"/>
          </p:cNvSpPr>
          <p:nvPr>
            <p:ph sz="half" idx="2"/>
          </p:nvPr>
        </p:nvSpPr>
        <p:spPr>
          <a:xfrm>
            <a:off x="4648200" y="188640"/>
            <a:ext cx="4038600" cy="6480720"/>
          </a:xfrm>
        </p:spPr>
        <p:txBody>
          <a:bodyPr vert="vert270">
            <a:normAutofit fontScale="92500"/>
          </a:bodyPr>
          <a:lstStyle/>
          <a:p>
            <a:pPr algn="ctr">
              <a:buNone/>
            </a:pPr>
            <a:r>
              <a:rPr lang="ru-RU" b="1" dirty="0" smtClean="0">
                <a:solidFill>
                  <a:srgbClr val="E331C1"/>
                </a:solidFill>
                <a:effectLst>
                  <a:outerShdw blurRad="38100" dist="38100" dir="2700000" algn="tl">
                    <a:srgbClr val="000000"/>
                  </a:outerShdw>
                </a:effectLst>
                <a:latin typeface="Monotype Corsiva" pitchFamily="66" charset="0"/>
              </a:rPr>
              <a:t>УСАТАЯ </a:t>
            </a:r>
            <a:r>
              <a:rPr lang="ru-RU" b="1" dirty="0" smtClean="0">
                <a:solidFill>
                  <a:srgbClr val="E331C1"/>
                </a:solidFill>
                <a:effectLst>
                  <a:outerShdw blurRad="38100" dist="38100" dir="2700000" algn="tl">
                    <a:srgbClr val="000000"/>
                  </a:outerShdw>
                </a:effectLst>
                <a:latin typeface="Monotype Corsiva" pitchFamily="66" charset="0"/>
              </a:rPr>
              <a:t>  НОЧНИЦА</a:t>
            </a:r>
          </a:p>
          <a:p>
            <a:pPr algn="ctr">
              <a:buNone/>
            </a:pPr>
            <a:r>
              <a:rPr lang="ru-RU" sz="1300" b="1" dirty="0" smtClean="0">
                <a:latin typeface="Times New Roman" pitchFamily="18" charset="0"/>
              </a:rPr>
              <a:t>Распространение</a:t>
            </a:r>
            <a:r>
              <a:rPr lang="ru-RU" sz="1300" dirty="0" smtClean="0">
                <a:latin typeface="Times New Roman" pitchFamily="18" charset="0"/>
              </a:rPr>
              <a:t>. </a:t>
            </a:r>
            <a:r>
              <a:rPr lang="ru-RU" sz="1300" dirty="0" smtClean="0">
                <a:latin typeface="Times New Roman" pitchFamily="18" charset="0"/>
              </a:rPr>
              <a:t>В Республике </a:t>
            </a:r>
            <a:r>
              <a:rPr lang="ru-RU" sz="1300" dirty="0" smtClean="0">
                <a:latin typeface="Times New Roman" pitchFamily="18" charset="0"/>
              </a:rPr>
              <a:t>Башкортостан, Свердловской и Оренбургской областях. </a:t>
            </a:r>
            <a:br>
              <a:rPr lang="ru-RU" sz="1300" dirty="0" smtClean="0">
                <a:latin typeface="Times New Roman" pitchFamily="18" charset="0"/>
              </a:rPr>
            </a:br>
            <a:r>
              <a:rPr lang="ru-RU" sz="1300" dirty="0" smtClean="0">
                <a:latin typeface="Times New Roman" pitchFamily="18" charset="0"/>
              </a:rPr>
              <a:t>   В Челябинской области усатая ночница обнаружена на зимовках в </a:t>
            </a:r>
            <a:r>
              <a:rPr lang="ru-RU" sz="1300" dirty="0" err="1" smtClean="0">
                <a:latin typeface="Times New Roman" pitchFamily="18" charset="0"/>
              </a:rPr>
              <a:t>Кургазакской</a:t>
            </a:r>
            <a:r>
              <a:rPr lang="ru-RU" sz="1300" dirty="0" smtClean="0">
                <a:latin typeface="Times New Roman" pitchFamily="18" charset="0"/>
              </a:rPr>
              <a:t> пещере и пещере Шумиха </a:t>
            </a:r>
            <a:r>
              <a:rPr lang="ru-RU" sz="1300" dirty="0" err="1" smtClean="0">
                <a:latin typeface="Times New Roman" pitchFamily="18" charset="0"/>
              </a:rPr>
              <a:t>Саткинского</a:t>
            </a:r>
            <a:r>
              <a:rPr lang="ru-RU" sz="1300" dirty="0" smtClean="0">
                <a:latin typeface="Times New Roman" pitchFamily="18" charset="0"/>
              </a:rPr>
              <a:t> р-на, в окрестностях г. Усть-Катав и </a:t>
            </a:r>
            <a:r>
              <a:rPr lang="ru-RU" sz="1300" dirty="0" err="1" smtClean="0">
                <a:latin typeface="Times New Roman" pitchFamily="18" charset="0"/>
              </a:rPr>
              <a:t>Серпиевской</a:t>
            </a:r>
            <a:r>
              <a:rPr lang="ru-RU" sz="1300" dirty="0" smtClean="0">
                <a:latin typeface="Times New Roman" pitchFamily="18" charset="0"/>
              </a:rPr>
              <a:t> пещере </a:t>
            </a:r>
            <a:r>
              <a:rPr lang="ru-RU" sz="1300" dirty="0" err="1" smtClean="0">
                <a:latin typeface="Times New Roman" pitchFamily="18" charset="0"/>
              </a:rPr>
              <a:t>Катав-Ивановского</a:t>
            </a:r>
            <a:r>
              <a:rPr lang="ru-RU" sz="1300" dirty="0" smtClean="0">
                <a:latin typeface="Times New Roman" pitchFamily="18" charset="0"/>
              </a:rPr>
              <a:t> р-на. В летний период отмечена в </a:t>
            </a:r>
            <a:r>
              <a:rPr lang="ru-RU" sz="1300" dirty="0" err="1" smtClean="0">
                <a:latin typeface="Times New Roman" pitchFamily="18" charset="0"/>
              </a:rPr>
              <a:t>Ильменском</a:t>
            </a:r>
            <a:r>
              <a:rPr lang="ru-RU" sz="1300" dirty="0" smtClean="0">
                <a:latin typeface="Times New Roman" pitchFamily="18" charset="0"/>
              </a:rPr>
              <a:t> заповеднике, на побережье оз. Тургояк и в 4 пещерах </a:t>
            </a:r>
            <a:r>
              <a:rPr lang="ru-RU" sz="1300" dirty="0" err="1" smtClean="0">
                <a:latin typeface="Times New Roman" pitchFamily="18" charset="0"/>
              </a:rPr>
              <a:t>Саткинского</a:t>
            </a:r>
            <a:r>
              <a:rPr lang="ru-RU" sz="1300" dirty="0" smtClean="0">
                <a:latin typeface="Times New Roman" pitchFamily="18" charset="0"/>
              </a:rPr>
              <a:t> р-на, на реках </a:t>
            </a:r>
            <a:r>
              <a:rPr lang="ru-RU" sz="1300" dirty="0" err="1" smtClean="0">
                <a:latin typeface="Times New Roman" pitchFamily="18" charset="0"/>
              </a:rPr>
              <a:t>Уй</a:t>
            </a:r>
            <a:r>
              <a:rPr lang="ru-RU" sz="1300" dirty="0" smtClean="0">
                <a:latin typeface="Times New Roman" pitchFamily="18" charset="0"/>
              </a:rPr>
              <a:t> и Урал. </a:t>
            </a:r>
            <a:br>
              <a:rPr lang="ru-RU" sz="1300" dirty="0" smtClean="0">
                <a:latin typeface="Times New Roman" pitchFamily="18" charset="0"/>
              </a:rPr>
            </a:br>
            <a:r>
              <a:rPr lang="ru-RU" sz="1300" dirty="0" smtClean="0">
                <a:latin typeface="Times New Roman" pitchFamily="18" charset="0"/>
              </a:rPr>
              <a:t>   </a:t>
            </a:r>
            <a:br>
              <a:rPr lang="ru-RU" sz="1300" dirty="0" smtClean="0">
                <a:latin typeface="Times New Roman" pitchFamily="18" charset="0"/>
              </a:rPr>
            </a:br>
            <a:r>
              <a:rPr lang="ru-RU" sz="1300" dirty="0" smtClean="0">
                <a:latin typeface="Times New Roman" pitchFamily="18" charset="0"/>
              </a:rPr>
              <a:t>   </a:t>
            </a:r>
            <a:r>
              <a:rPr lang="ru-RU" sz="1300" b="1" dirty="0" smtClean="0">
                <a:latin typeface="Times New Roman" pitchFamily="18" charset="0"/>
              </a:rPr>
              <a:t>Численность</a:t>
            </a:r>
            <a:r>
              <a:rPr lang="ru-RU" sz="1300" dirty="0" smtClean="0">
                <a:latin typeface="Times New Roman" pitchFamily="18" charset="0"/>
              </a:rPr>
              <a:t>. Неизвестна. </a:t>
            </a:r>
            <a:br>
              <a:rPr lang="ru-RU" sz="1300" dirty="0" smtClean="0">
                <a:latin typeface="Times New Roman" pitchFamily="18" charset="0"/>
              </a:rPr>
            </a:br>
            <a:r>
              <a:rPr lang="ru-RU" sz="1300" dirty="0" smtClean="0">
                <a:latin typeface="Times New Roman" pitchFamily="18" charset="0"/>
              </a:rPr>
              <a:t>   </a:t>
            </a:r>
            <a:br>
              <a:rPr lang="ru-RU" sz="1300" dirty="0" smtClean="0">
                <a:latin typeface="Times New Roman" pitchFamily="18" charset="0"/>
              </a:rPr>
            </a:br>
            <a:r>
              <a:rPr lang="ru-RU" sz="1300" dirty="0" smtClean="0">
                <a:latin typeface="Times New Roman" pitchFamily="18" charset="0"/>
              </a:rPr>
              <a:t>   </a:t>
            </a:r>
            <a:r>
              <a:rPr lang="ru-RU" sz="1300" b="1" dirty="0" smtClean="0">
                <a:latin typeface="Times New Roman" pitchFamily="18" charset="0"/>
              </a:rPr>
              <a:t>Биология</a:t>
            </a:r>
            <a:r>
              <a:rPr lang="ru-RU" sz="1300" dirty="0" smtClean="0">
                <a:latin typeface="Times New Roman" pitchFamily="18" charset="0"/>
              </a:rPr>
              <a:t>. Населяет различные ландшафты, включая антропогенные. Оседлый вид. Зимует в подземных убежищах при температуре не ниже 2 °С. Летними убежищами служат расщелины скал, пещеры, постройки человека. Вылетает на охоту после сгущения сумерек. Полет быстрый, маневренный. Охотится на летающих насекомых над просеками, опушками и открытыми пространствами. В апреле самки появляются в местах выведения потомства. В выводковой колонии до 30 самок. Взрослые самцы летом держатся обособленно в местах зимовки. Молодые рождаются в июне, в выводке 1, реже 2 детеныша. В сентябре впадает в спячку. </a:t>
            </a:r>
            <a:br>
              <a:rPr lang="ru-RU" sz="1300" dirty="0" smtClean="0">
                <a:latin typeface="Times New Roman" pitchFamily="18" charset="0"/>
              </a:rPr>
            </a:br>
            <a:r>
              <a:rPr lang="ru-RU" sz="1300" dirty="0" smtClean="0">
                <a:latin typeface="Times New Roman" pitchFamily="18" charset="0"/>
              </a:rPr>
              <a:t>   </a:t>
            </a:r>
            <a:br>
              <a:rPr lang="ru-RU" sz="1300" dirty="0" smtClean="0">
                <a:latin typeface="Times New Roman" pitchFamily="18" charset="0"/>
              </a:rPr>
            </a:br>
            <a:r>
              <a:rPr lang="ru-RU" sz="1300" dirty="0" smtClean="0">
                <a:latin typeface="Times New Roman" pitchFamily="18" charset="0"/>
              </a:rPr>
              <a:t>   </a:t>
            </a:r>
            <a:r>
              <a:rPr lang="ru-RU" sz="1300" b="1" dirty="0" smtClean="0">
                <a:latin typeface="Times New Roman" pitchFamily="18" charset="0"/>
              </a:rPr>
              <a:t>Лимитирующие факторы</a:t>
            </a:r>
            <a:r>
              <a:rPr lang="ru-RU" sz="1300" dirty="0" smtClean="0">
                <a:latin typeface="Times New Roman" pitchFamily="18" charset="0"/>
              </a:rPr>
              <a:t>. Беспокойство на зимовках и в местах летнего обитания.</a:t>
            </a:r>
            <a:endParaRPr lang="ru-RU"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лл.gif"/>
          <p:cNvPicPr>
            <a:picLocks noGrp="1" noChangeAspect="1"/>
          </p:cNvPicPr>
          <p:nvPr>
            <p:ph sz="half" idx="1"/>
          </p:nvPr>
        </p:nvPicPr>
        <p:blipFill>
          <a:blip r:embed="rId2" cstate="print"/>
          <a:stretch>
            <a:fillRect/>
          </a:stretch>
        </p:blipFill>
        <p:spPr>
          <a:xfrm>
            <a:off x="323528" y="476672"/>
            <a:ext cx="4099642" cy="5816368"/>
          </a:xfrm>
        </p:spPr>
      </p:pic>
      <p:sp>
        <p:nvSpPr>
          <p:cNvPr id="4" name="Содержимое 3"/>
          <p:cNvSpPr>
            <a:spLocks noGrp="1"/>
          </p:cNvSpPr>
          <p:nvPr>
            <p:ph sz="half" idx="2"/>
          </p:nvPr>
        </p:nvSpPr>
        <p:spPr>
          <a:xfrm>
            <a:off x="4648200" y="260648"/>
            <a:ext cx="4244280" cy="6408712"/>
          </a:xfrm>
        </p:spPr>
        <p:txBody>
          <a:bodyPr vert="vert270">
            <a:normAutofit fontScale="47500" lnSpcReduction="20000"/>
          </a:bodyPr>
          <a:lstStyle/>
          <a:p>
            <a:pPr algn="ctr">
              <a:buNone/>
            </a:pPr>
            <a:r>
              <a:rPr lang="ru-RU" sz="5100" b="1" dirty="0" smtClean="0">
                <a:solidFill>
                  <a:schemeClr val="accent1">
                    <a:lumMod val="75000"/>
                  </a:schemeClr>
                </a:solidFill>
                <a:latin typeface="Monotype Corsiva" pitchFamily="66" charset="0"/>
              </a:rPr>
              <a:t>ЛУГОВОЙ МУРАВЕЙ</a:t>
            </a:r>
          </a:p>
          <a:p>
            <a:r>
              <a:rPr lang="ru-RU" b="1" dirty="0" smtClean="0"/>
              <a:t>Краткое описание взрослой стадии.</a:t>
            </a:r>
          </a:p>
          <a:p>
            <a:r>
              <a:rPr lang="ru-RU" dirty="0" smtClean="0"/>
              <a:t>Длина тела рабочих особей 4-9 мм, крылатых самок и самцов - 9-11 мм. В отличие от рыжего лесного муравья у рабочих особей лугового муравья все тело покрыто многочисленными длинными, грубыми отстоящими волосками, на </a:t>
            </a:r>
            <a:r>
              <a:rPr lang="ru-RU" dirty="0" err="1" smtClean="0"/>
              <a:t>переднегруди</a:t>
            </a:r>
            <a:r>
              <a:rPr lang="ru-RU" dirty="0" smtClean="0"/>
              <a:t> темное пятно с четкими краями.</a:t>
            </a:r>
          </a:p>
          <a:p>
            <a:r>
              <a:rPr lang="ru-RU" b="1" dirty="0" smtClean="0"/>
              <a:t>Распространение.</a:t>
            </a:r>
          </a:p>
          <a:p>
            <a:r>
              <a:rPr lang="ru-RU" dirty="0" smtClean="0"/>
              <a:t>Обычный вид в Европе и на юге Западной Сибири. Населяет также юг Средней и Восточной Сибири, Дальнего Востока. К востоку от Енисея редок. По </a:t>
            </a:r>
            <a:r>
              <a:rPr lang="ru-RU" dirty="0" err="1" smtClean="0"/>
              <a:t>антропогенно</a:t>
            </a:r>
            <a:r>
              <a:rPr lang="ru-RU" dirty="0" smtClean="0"/>
              <a:t> измененным территориям проникает в таежные районы.</a:t>
            </a:r>
          </a:p>
          <a:p>
            <a:r>
              <a:rPr lang="ru-RU" dirty="0" smtClean="0"/>
              <a:t>В Челябинской области зарегистрирован в окрестностях г. </a:t>
            </a:r>
            <a:r>
              <a:rPr lang="ru-RU" dirty="0" smtClean="0"/>
              <a:t>Челябинска, </a:t>
            </a:r>
            <a:r>
              <a:rPr lang="ru-RU" dirty="0" smtClean="0"/>
              <a:t>горы </a:t>
            </a:r>
            <a:r>
              <a:rPr lang="ru-RU" dirty="0" err="1" smtClean="0"/>
              <a:t>Юрма</a:t>
            </a:r>
            <a:r>
              <a:rPr lang="ru-RU" dirty="0" smtClean="0"/>
              <a:t>, оз. Тургояк, г. Магнитогорска </a:t>
            </a:r>
            <a:r>
              <a:rPr lang="ru-RU" dirty="0" smtClean="0"/>
              <a:t>, </a:t>
            </a:r>
            <a:r>
              <a:rPr lang="ru-RU" dirty="0" smtClean="0"/>
              <a:t>в Троицком заказнике </a:t>
            </a:r>
            <a:r>
              <a:rPr lang="ru-RU" dirty="0" smtClean="0"/>
              <a:t> </a:t>
            </a:r>
            <a:r>
              <a:rPr lang="ru-RU" dirty="0" err="1" smtClean="0"/>
              <a:t>Санарском</a:t>
            </a:r>
            <a:r>
              <a:rPr lang="ru-RU" dirty="0" smtClean="0"/>
              <a:t> </a:t>
            </a:r>
            <a:r>
              <a:rPr lang="ru-RU" dirty="0" smtClean="0"/>
              <a:t>бору, </a:t>
            </a:r>
            <a:r>
              <a:rPr lang="ru-RU" dirty="0" err="1" smtClean="0"/>
              <a:t>Брединском</a:t>
            </a:r>
            <a:r>
              <a:rPr lang="ru-RU" dirty="0" smtClean="0"/>
              <a:t> лесничестве </a:t>
            </a:r>
            <a:r>
              <a:rPr lang="ru-RU" dirty="0" smtClean="0"/>
              <a:t>, </a:t>
            </a:r>
            <a:r>
              <a:rPr lang="ru-RU" dirty="0" err="1" smtClean="0"/>
              <a:t>Ильменском</a:t>
            </a:r>
            <a:r>
              <a:rPr lang="ru-RU" dirty="0" smtClean="0"/>
              <a:t> </a:t>
            </a:r>
            <a:r>
              <a:rPr lang="ru-RU" dirty="0" smtClean="0"/>
              <a:t>заповеднике, </a:t>
            </a:r>
            <a:r>
              <a:rPr lang="ru-RU" dirty="0" smtClean="0"/>
              <a:t>музее-заповеднике "</a:t>
            </a:r>
            <a:r>
              <a:rPr lang="ru-RU" dirty="0" err="1" smtClean="0"/>
              <a:t>Аркаим</a:t>
            </a:r>
            <a:r>
              <a:rPr lang="ru-RU" dirty="0" smtClean="0"/>
              <a:t>«  </a:t>
            </a:r>
            <a:r>
              <a:rPr lang="ru-RU" dirty="0" smtClean="0"/>
              <a:t>и национальном парке "</a:t>
            </a:r>
            <a:r>
              <a:rPr lang="ru-RU" dirty="0" err="1" smtClean="0"/>
              <a:t>Зюраткуль</a:t>
            </a:r>
            <a:r>
              <a:rPr lang="ru-RU" dirty="0" smtClean="0"/>
              <a:t>».</a:t>
            </a:r>
            <a:endParaRPr lang="ru-RU" dirty="0" smtClean="0"/>
          </a:p>
          <a:p>
            <a:r>
              <a:rPr lang="ru-RU" b="1" dirty="0" smtClean="0"/>
              <a:t>Численность.</a:t>
            </a:r>
          </a:p>
          <a:p>
            <a:r>
              <a:rPr lang="ru-RU" dirty="0" smtClean="0"/>
              <a:t>Многочисленный </a:t>
            </a:r>
            <a:r>
              <a:rPr lang="ru-RU" dirty="0" smtClean="0"/>
              <a:t>вид. </a:t>
            </a:r>
            <a:r>
              <a:rPr lang="ru-RU" dirty="0" smtClean="0"/>
              <a:t>Фактическая численность в области неизвестна.</a:t>
            </a:r>
          </a:p>
          <a:p>
            <a:r>
              <a:rPr lang="ru-RU" b="1" dirty="0" smtClean="0"/>
              <a:t>Меры охраны.</a:t>
            </a:r>
          </a:p>
          <a:p>
            <a:r>
              <a:rPr lang="ru-RU" dirty="0" smtClean="0"/>
              <a:t>Охраняется в </a:t>
            </a:r>
            <a:r>
              <a:rPr lang="ru-RU" dirty="0" err="1" smtClean="0"/>
              <a:t>Ильменском</a:t>
            </a:r>
            <a:r>
              <a:rPr lang="ru-RU" dirty="0" smtClean="0"/>
              <a:t> заповеднике, музее-заповеднике "</a:t>
            </a:r>
            <a:r>
              <a:rPr lang="ru-RU" dirty="0" err="1" smtClean="0"/>
              <a:t>Аркаим</a:t>
            </a:r>
            <a:r>
              <a:rPr lang="ru-RU" dirty="0" smtClean="0"/>
              <a:t>", национальном парке "</a:t>
            </a:r>
            <a:r>
              <a:rPr lang="ru-RU" dirty="0" err="1" smtClean="0"/>
              <a:t>Зюраткуль</a:t>
            </a:r>
            <a:r>
              <a:rPr lang="ru-RU" dirty="0" smtClean="0"/>
              <a:t>", Троицком заказнике, на территории памятника природы "</a:t>
            </a:r>
            <a:r>
              <a:rPr lang="ru-RU" dirty="0" err="1" smtClean="0"/>
              <a:t>Санарский</a:t>
            </a:r>
            <a:r>
              <a:rPr lang="ru-RU" dirty="0" smtClean="0"/>
              <a:t> бор".</a:t>
            </a:r>
          </a:p>
          <a:p>
            <a:pPr algn="ctr">
              <a:buNone/>
            </a:pPr>
            <a:endParaRPr lang="ru-RU" dirty="0">
              <a:solidFill>
                <a:schemeClr val="accent1">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рт.gif"/>
          <p:cNvPicPr>
            <a:picLocks noGrp="1" noChangeAspect="1"/>
          </p:cNvPicPr>
          <p:nvPr>
            <p:ph sz="half" idx="1"/>
          </p:nvPr>
        </p:nvPicPr>
        <p:blipFill>
          <a:blip r:embed="rId2" cstate="print"/>
          <a:stretch>
            <a:fillRect/>
          </a:stretch>
        </p:blipFill>
        <p:spPr>
          <a:xfrm rot="16200000">
            <a:off x="-622495" y="1256608"/>
            <a:ext cx="5976664" cy="4128759"/>
          </a:xfrm>
        </p:spPr>
      </p:pic>
      <p:sp>
        <p:nvSpPr>
          <p:cNvPr id="4" name="Содержимое 3"/>
          <p:cNvSpPr>
            <a:spLocks noGrp="1"/>
          </p:cNvSpPr>
          <p:nvPr>
            <p:ph sz="half" idx="2"/>
          </p:nvPr>
        </p:nvSpPr>
        <p:spPr>
          <a:xfrm>
            <a:off x="4716016" y="260648"/>
            <a:ext cx="4176464" cy="6336704"/>
          </a:xfrm>
        </p:spPr>
        <p:txBody>
          <a:bodyPr vert="vert270">
            <a:normAutofit fontScale="55000" lnSpcReduction="20000"/>
          </a:bodyPr>
          <a:lstStyle/>
          <a:p>
            <a:pPr algn="ctr">
              <a:buNone/>
            </a:pPr>
            <a:r>
              <a:rPr lang="ru-RU" sz="4400" b="1" dirty="0" smtClean="0">
                <a:solidFill>
                  <a:schemeClr val="accent1">
                    <a:lumMod val="75000"/>
                  </a:schemeClr>
                </a:solidFill>
                <a:latin typeface="Monotype Corsiva" pitchFamily="66" charset="0"/>
              </a:rPr>
              <a:t>БОЛЬШОЕ ЖУЖЖАЛО</a:t>
            </a:r>
          </a:p>
          <a:p>
            <a:r>
              <a:rPr lang="ru-RU" b="1" dirty="0" smtClean="0"/>
              <a:t>Распространение.</a:t>
            </a:r>
          </a:p>
          <a:p>
            <a:r>
              <a:rPr lang="ru-RU" dirty="0" smtClean="0"/>
              <a:t>Евразия, Северная Америка (за исключением тропических районов).</a:t>
            </a:r>
          </a:p>
          <a:p>
            <a:r>
              <a:rPr lang="ru-RU" dirty="0" smtClean="0"/>
              <a:t>В Челябинской области зарегистрирован в </a:t>
            </a:r>
            <a:r>
              <a:rPr lang="ru-RU" dirty="0" err="1" smtClean="0"/>
              <a:t>Ильменском</a:t>
            </a:r>
            <a:r>
              <a:rPr lang="ru-RU" dirty="0" smtClean="0"/>
              <a:t> </a:t>
            </a:r>
            <a:r>
              <a:rPr lang="ru-RU" dirty="0" smtClean="0"/>
              <a:t>заповеднике.</a:t>
            </a:r>
            <a:endParaRPr lang="ru-RU" dirty="0" smtClean="0"/>
          </a:p>
          <a:p>
            <a:r>
              <a:rPr lang="ru-RU" b="1" dirty="0" smtClean="0"/>
              <a:t>Численность.</a:t>
            </a:r>
          </a:p>
          <a:p>
            <a:r>
              <a:rPr lang="ru-RU" dirty="0" smtClean="0"/>
              <a:t>Неизвестна.</a:t>
            </a:r>
          </a:p>
          <a:p>
            <a:r>
              <a:rPr lang="ru-RU" b="1" dirty="0" smtClean="0"/>
              <a:t>Биология.</a:t>
            </a:r>
          </a:p>
          <a:p>
            <a:r>
              <a:rPr lang="ru-RU" dirty="0" smtClean="0"/>
              <a:t>Встречается в мае и начале июня. Взрослые мухи питаются нектаром, который сосут в характерном "висячем" полете, не опускаясь на венчик цветка. Личинки паразитируют в гнездах пчел, шмелей и других перепончатокрылых, поедая личинок этих видов.</a:t>
            </a:r>
          </a:p>
          <a:p>
            <a:r>
              <a:rPr lang="ru-RU" b="1" dirty="0" smtClean="0"/>
              <a:t>Лимитирующие факторы.</a:t>
            </a:r>
          </a:p>
          <a:p>
            <a:r>
              <a:rPr lang="ru-RU" dirty="0" smtClean="0"/>
              <a:t>Не выявлены.</a:t>
            </a:r>
          </a:p>
          <a:p>
            <a:r>
              <a:rPr lang="ru-RU" b="1" dirty="0" smtClean="0"/>
              <a:t>Меры охраны.</a:t>
            </a:r>
          </a:p>
          <a:p>
            <a:r>
              <a:rPr lang="ru-RU" dirty="0" smtClean="0"/>
              <a:t>Охраняется в </a:t>
            </a:r>
            <a:r>
              <a:rPr lang="ru-RU" dirty="0" err="1" smtClean="0"/>
              <a:t>Ильменском</a:t>
            </a:r>
            <a:r>
              <a:rPr lang="ru-RU" dirty="0" smtClean="0"/>
              <a:t> заповеднике. Необходимы исследования распространения вида в области, контроль за состоянием популяций</a:t>
            </a:r>
          </a:p>
          <a:p>
            <a:pPr algn="ctr">
              <a:buNone/>
            </a:pP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еп.gif"/>
          <p:cNvPicPr>
            <a:picLocks noGrp="1" noChangeAspect="1"/>
          </p:cNvPicPr>
          <p:nvPr>
            <p:ph sz="half" idx="1"/>
          </p:nvPr>
        </p:nvPicPr>
        <p:blipFill>
          <a:blip r:embed="rId2" cstate="print"/>
          <a:stretch>
            <a:fillRect/>
          </a:stretch>
        </p:blipFill>
        <p:spPr>
          <a:xfrm>
            <a:off x="179512" y="332656"/>
            <a:ext cx="4256450" cy="6120680"/>
          </a:xfrm>
        </p:spPr>
      </p:pic>
      <p:sp>
        <p:nvSpPr>
          <p:cNvPr id="4" name="Содержимое 3"/>
          <p:cNvSpPr>
            <a:spLocks noGrp="1"/>
          </p:cNvSpPr>
          <p:nvPr>
            <p:ph sz="half" idx="2"/>
          </p:nvPr>
        </p:nvSpPr>
        <p:spPr>
          <a:xfrm>
            <a:off x="4648200" y="188640"/>
            <a:ext cx="4244280" cy="6408712"/>
          </a:xfrm>
        </p:spPr>
        <p:txBody>
          <a:bodyPr>
            <a:normAutofit fontScale="40000" lnSpcReduction="20000"/>
          </a:bodyPr>
          <a:lstStyle/>
          <a:p>
            <a:pPr algn="ctr">
              <a:buNone/>
            </a:pPr>
            <a:r>
              <a:rPr lang="ru-RU" sz="6000" b="1" dirty="0" smtClean="0">
                <a:solidFill>
                  <a:srgbClr val="C21D02"/>
                </a:solidFill>
                <a:latin typeface="Monotype Corsiva" pitchFamily="66" charset="0"/>
              </a:rPr>
              <a:t>КОВЫЛЬ КРАСИВЕЙШИЙ</a:t>
            </a:r>
          </a:p>
          <a:p>
            <a:r>
              <a:rPr lang="ru-RU" sz="3000" b="1" dirty="0" smtClean="0"/>
              <a:t>Распространение.</a:t>
            </a:r>
          </a:p>
          <a:p>
            <a:r>
              <a:rPr lang="ru-RU" sz="3000" dirty="0" smtClean="0"/>
              <a:t>В </a:t>
            </a:r>
            <a:r>
              <a:rPr lang="ru-RU" sz="3000" dirty="0" smtClean="0"/>
              <a:t>Челябинской области спорадически встречается в большинстве районов лесостепной и степной зон Зауралья - от северной границы области (по береговым склонам р. Багаряк у д. </a:t>
            </a:r>
            <a:r>
              <a:rPr lang="ru-RU" sz="3000" dirty="0" err="1" smtClean="0"/>
              <a:t>Колпакова</a:t>
            </a:r>
            <a:r>
              <a:rPr lang="ru-RU" sz="3000" dirty="0" smtClean="0"/>
              <a:t> </a:t>
            </a:r>
            <a:r>
              <a:rPr lang="ru-RU" sz="3000" dirty="0" err="1" smtClean="0"/>
              <a:t>Каслинского</a:t>
            </a:r>
            <a:r>
              <a:rPr lang="ru-RU" sz="3000" dirty="0" smtClean="0"/>
              <a:t> р-на) до ее южных пределов (по р. Урал в Кизильском р-не, в музее-заповеднике "</a:t>
            </a:r>
            <a:r>
              <a:rPr lang="ru-RU" sz="3000" dirty="0" err="1" smtClean="0"/>
              <a:t>Аркаим</a:t>
            </a:r>
            <a:r>
              <a:rPr lang="ru-RU" sz="3000" dirty="0" smtClean="0"/>
              <a:t>") </a:t>
            </a:r>
            <a:r>
              <a:rPr lang="ru-RU" sz="3000" dirty="0" smtClean="0"/>
              <a:t>. </a:t>
            </a:r>
            <a:r>
              <a:rPr lang="ru-RU" sz="3000" dirty="0" smtClean="0"/>
              <a:t>В </a:t>
            </a:r>
            <a:r>
              <a:rPr lang="ru-RU" sz="3000" dirty="0" err="1" smtClean="0"/>
              <a:t>горно-лесной</a:t>
            </a:r>
            <a:r>
              <a:rPr lang="ru-RU" sz="3000" dirty="0" smtClean="0"/>
              <a:t> зоне отмечен лишь на границе с лесостепью Зауралья на выходах известняков в верховьях р. Миасс выше д. Смородинка (территория, подчиненная г. Миассу) </a:t>
            </a:r>
            <a:r>
              <a:rPr lang="ru-RU" sz="3000" dirty="0" smtClean="0"/>
              <a:t>. </a:t>
            </a:r>
            <a:r>
              <a:rPr lang="ru-RU" sz="3000" dirty="0" smtClean="0"/>
              <a:t>Близ западных границ области отмечен в Республике Башкортостан в </a:t>
            </a:r>
            <a:r>
              <a:rPr lang="ru-RU" sz="3000" dirty="0" err="1" smtClean="0"/>
              <a:t>Месягутовской</a:t>
            </a:r>
            <a:r>
              <a:rPr lang="ru-RU" sz="3000" dirty="0" smtClean="0"/>
              <a:t> лесостепи </a:t>
            </a:r>
            <a:r>
              <a:rPr lang="ru-RU" sz="3000" dirty="0" smtClean="0"/>
              <a:t>].</a:t>
            </a:r>
            <a:endParaRPr lang="ru-RU" sz="3000" dirty="0" smtClean="0"/>
          </a:p>
          <a:p>
            <a:r>
              <a:rPr lang="ru-RU" sz="3000" b="1" dirty="0" smtClean="0"/>
              <a:t>Биология.</a:t>
            </a:r>
          </a:p>
          <a:p>
            <a:r>
              <a:rPr lang="ru-RU" sz="3000" dirty="0" err="1" smtClean="0"/>
              <a:t>Плотнокустовой</a:t>
            </a:r>
            <a:r>
              <a:rPr lang="ru-RU" sz="3000" dirty="0" smtClean="0"/>
              <a:t> травянистый многолетник. Произрастает в ковыльно-разнотравных и луговых степях, на </a:t>
            </a:r>
            <a:r>
              <a:rPr lang="ru-RU" sz="3000" dirty="0" err="1" smtClean="0"/>
              <a:t>остепненных</a:t>
            </a:r>
            <a:r>
              <a:rPr lang="ru-RU" sz="3000" dirty="0" smtClean="0"/>
              <a:t> каменистых склонах и скальных обнажениях, на опушках и полянах березовых колков. Численность популяций невысока. Обычно является примесью к более многочисленным видам ковылей и лишь изредка на небольших участках доминирует в степных сообществах </a:t>
            </a:r>
            <a:r>
              <a:rPr lang="ru-RU" sz="3000" dirty="0" smtClean="0"/>
              <a:t>. </a:t>
            </a:r>
            <a:r>
              <a:rPr lang="ru-RU" sz="3000" dirty="0" smtClean="0"/>
              <a:t>Размножается семенами.</a:t>
            </a:r>
          </a:p>
          <a:p>
            <a:r>
              <a:rPr lang="ru-RU" sz="3000" b="1" dirty="0" smtClean="0"/>
              <a:t>Лимитирующие факторы.</a:t>
            </a:r>
          </a:p>
          <a:p>
            <a:r>
              <a:rPr lang="ru-RU" sz="3000" dirty="0" smtClean="0"/>
              <a:t>Распашка степей, интенсивный выпас скота, горные разработки.</a:t>
            </a:r>
          </a:p>
          <a:p>
            <a:r>
              <a:rPr lang="ru-RU" sz="3000" b="1" dirty="0" smtClean="0"/>
              <a:t>Меры охраны.</a:t>
            </a:r>
          </a:p>
          <a:p>
            <a:r>
              <a:rPr lang="ru-RU" sz="3000" dirty="0" smtClean="0"/>
              <a:t>Охраняется в Троицком заказнике </a:t>
            </a:r>
            <a:r>
              <a:rPr lang="ru-RU" sz="3000" dirty="0" smtClean="0"/>
              <a:t>, </a:t>
            </a:r>
            <a:r>
              <a:rPr lang="ru-RU" sz="3000" dirty="0" smtClean="0"/>
              <a:t>музее-заповеднике "</a:t>
            </a:r>
            <a:r>
              <a:rPr lang="ru-RU" sz="3000" dirty="0" err="1" smtClean="0"/>
              <a:t>Аркаим</a:t>
            </a:r>
            <a:r>
              <a:rPr lang="ru-RU" sz="3000" dirty="0" smtClean="0"/>
              <a:t>" </a:t>
            </a:r>
            <a:r>
              <a:rPr lang="ru-RU" sz="3000" dirty="0" smtClean="0"/>
              <a:t>, </a:t>
            </a:r>
            <a:r>
              <a:rPr lang="ru-RU" sz="3000" dirty="0" smtClean="0"/>
              <a:t>на территории памятников природы "Джабык-Карагайский бор", "Участок р. Багаряк...", "</a:t>
            </a:r>
            <a:r>
              <a:rPr lang="ru-RU" sz="3000" dirty="0" err="1" smtClean="0"/>
              <a:t>Жемерякский</a:t>
            </a:r>
            <a:r>
              <a:rPr lang="ru-RU" sz="3000" dirty="0" smtClean="0"/>
              <a:t> карстовый лог" </a:t>
            </a:r>
            <a:r>
              <a:rPr lang="ru-RU" sz="3000" dirty="0" smtClean="0"/>
              <a:t>. </a:t>
            </a:r>
            <a:r>
              <a:rPr lang="ru-RU" sz="3000" dirty="0" smtClean="0"/>
              <a:t>Необходимы исследование участков </a:t>
            </a:r>
            <a:r>
              <a:rPr lang="ru-RU" sz="3000" dirty="0" err="1" smtClean="0"/>
              <a:t>Месягутовской</a:t>
            </a:r>
            <a:r>
              <a:rPr lang="ru-RU" sz="3000" dirty="0" smtClean="0"/>
              <a:t> лесостепи, заходящих в пределы Челябинской области (север </a:t>
            </a:r>
            <a:r>
              <a:rPr lang="ru-RU" sz="3000" dirty="0" err="1" smtClean="0"/>
              <a:t>Саткинского</a:t>
            </a:r>
            <a:r>
              <a:rPr lang="ru-RU" sz="3000" dirty="0" smtClean="0"/>
              <a:t> и северо-восток </a:t>
            </a:r>
            <a:r>
              <a:rPr lang="ru-RU" sz="3000" dirty="0" err="1" smtClean="0"/>
              <a:t>Ашинского</a:t>
            </a:r>
            <a:r>
              <a:rPr lang="ru-RU" sz="3000" dirty="0" smtClean="0"/>
              <a:t> р-на), организация особо охраняемых природных территорий в урочище </a:t>
            </a:r>
            <a:r>
              <a:rPr lang="ru-RU" sz="3000" dirty="0" err="1" smtClean="0"/>
              <a:t>Устиновские</a:t>
            </a:r>
            <a:r>
              <a:rPr lang="ru-RU" sz="3000" dirty="0" smtClean="0"/>
              <a:t> скалы и других местах произрастания вида</a:t>
            </a:r>
          </a:p>
          <a:p>
            <a:pPr algn="ctr">
              <a:buNone/>
            </a:pPr>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е.gif"/>
          <p:cNvPicPr>
            <a:picLocks noGrp="1" noChangeAspect="1"/>
          </p:cNvPicPr>
          <p:nvPr>
            <p:ph sz="half" idx="1"/>
          </p:nvPr>
        </p:nvPicPr>
        <p:blipFill>
          <a:blip r:embed="rId2" cstate="print"/>
          <a:stretch>
            <a:fillRect/>
          </a:stretch>
        </p:blipFill>
        <p:spPr>
          <a:xfrm>
            <a:off x="179513" y="332656"/>
            <a:ext cx="4190936" cy="6336704"/>
          </a:xfrm>
        </p:spPr>
      </p:pic>
      <p:sp>
        <p:nvSpPr>
          <p:cNvPr id="4" name="Содержимое 3"/>
          <p:cNvSpPr>
            <a:spLocks noGrp="1"/>
          </p:cNvSpPr>
          <p:nvPr>
            <p:ph sz="half" idx="2"/>
          </p:nvPr>
        </p:nvSpPr>
        <p:spPr>
          <a:xfrm>
            <a:off x="4572000" y="188640"/>
            <a:ext cx="4392488" cy="6408712"/>
          </a:xfrm>
        </p:spPr>
        <p:txBody>
          <a:bodyPr>
            <a:normAutofit fontScale="55000" lnSpcReduction="20000"/>
          </a:bodyPr>
          <a:lstStyle/>
          <a:p>
            <a:pPr algn="ctr">
              <a:buNone/>
            </a:pPr>
            <a:endParaRPr lang="ru-RU" sz="4400" b="1" dirty="0" smtClean="0">
              <a:solidFill>
                <a:srgbClr val="C00000"/>
              </a:solidFill>
              <a:latin typeface="Monotype Corsiva" pitchFamily="66" charset="0"/>
            </a:endParaRPr>
          </a:p>
          <a:p>
            <a:pPr algn="ctr">
              <a:buNone/>
            </a:pPr>
            <a:r>
              <a:rPr lang="ru-RU" sz="4400" b="1" dirty="0" smtClean="0">
                <a:solidFill>
                  <a:srgbClr val="C00000"/>
                </a:solidFill>
                <a:latin typeface="Monotype Corsiva" pitchFamily="66" charset="0"/>
              </a:rPr>
              <a:t>ПЫРЕЙНИК   УРАЛЬСКИЙ</a:t>
            </a:r>
          </a:p>
          <a:p>
            <a:pPr algn="ctr">
              <a:buNone/>
            </a:pPr>
            <a:endParaRPr lang="ru-RU" b="1" dirty="0" smtClean="0">
              <a:solidFill>
                <a:srgbClr val="C00000"/>
              </a:solidFill>
              <a:latin typeface="Monotype Corsiva" pitchFamily="66" charset="0"/>
            </a:endParaRPr>
          </a:p>
          <a:p>
            <a:r>
              <a:rPr lang="ru-RU" b="1" dirty="0" smtClean="0"/>
              <a:t>Распространение.</a:t>
            </a:r>
          </a:p>
          <a:p>
            <a:r>
              <a:rPr lang="ru-RU" dirty="0" smtClean="0"/>
              <a:t>Эндемик Южного Урала </a:t>
            </a:r>
            <a:r>
              <a:rPr lang="ru-RU" dirty="0" smtClean="0"/>
              <a:t>.</a:t>
            </a:r>
            <a:endParaRPr lang="ru-RU" dirty="0" smtClean="0"/>
          </a:p>
          <a:p>
            <a:r>
              <a:rPr lang="ru-RU" dirty="0" smtClean="0"/>
              <a:t>На территории Челябинской области находится на северо-восточном пределе ареала. Отмечен в </a:t>
            </a:r>
            <a:r>
              <a:rPr lang="ru-RU" dirty="0" err="1" smtClean="0"/>
              <a:t>Ильменском</a:t>
            </a:r>
            <a:r>
              <a:rPr lang="ru-RU" dirty="0" smtClean="0"/>
              <a:t> заповеднике </a:t>
            </a:r>
            <a:r>
              <a:rPr lang="ru-RU" dirty="0" smtClean="0"/>
              <a:t>, </a:t>
            </a:r>
            <a:r>
              <a:rPr lang="ru-RU" dirty="0" smtClean="0"/>
              <a:t>в верховьях р. Малый </a:t>
            </a:r>
            <a:r>
              <a:rPr lang="ru-RU" dirty="0" err="1" smtClean="0"/>
              <a:t>Иремель</a:t>
            </a:r>
            <a:r>
              <a:rPr lang="ru-RU" dirty="0" smtClean="0"/>
              <a:t> </a:t>
            </a:r>
            <a:r>
              <a:rPr lang="ru-RU" dirty="0" smtClean="0"/>
              <a:t>, </a:t>
            </a:r>
            <a:r>
              <a:rPr lang="ru-RU" dirty="0" smtClean="0"/>
              <a:t>у оз. Тургояк </a:t>
            </a:r>
            <a:r>
              <a:rPr lang="ru-RU" dirty="0" smtClean="0"/>
              <a:t>, </a:t>
            </a:r>
            <a:r>
              <a:rPr lang="ru-RU" dirty="0" smtClean="0"/>
              <a:t>близ пос. Нижний </a:t>
            </a:r>
            <a:r>
              <a:rPr lang="ru-RU" dirty="0" err="1" smtClean="0"/>
              <a:t>Атлян</a:t>
            </a:r>
            <a:r>
              <a:rPr lang="ru-RU" dirty="0" smtClean="0"/>
              <a:t> (территория, подчиненная г. Миассу) </a:t>
            </a:r>
            <a:r>
              <a:rPr lang="ru-RU" dirty="0" smtClean="0"/>
              <a:t>, </a:t>
            </a:r>
            <a:r>
              <a:rPr lang="ru-RU" dirty="0" smtClean="0"/>
              <a:t>у д. Кугалы (</a:t>
            </a:r>
            <a:r>
              <a:rPr lang="ru-RU" dirty="0" err="1" smtClean="0"/>
              <a:t>Чебаркульский</a:t>
            </a:r>
            <a:r>
              <a:rPr lang="ru-RU" dirty="0" smtClean="0"/>
              <a:t> р-н) </a:t>
            </a:r>
            <a:r>
              <a:rPr lang="ru-RU" dirty="0" smtClean="0"/>
              <a:t>.</a:t>
            </a:r>
            <a:endParaRPr lang="ru-RU" dirty="0" smtClean="0"/>
          </a:p>
          <a:p>
            <a:r>
              <a:rPr lang="ru-RU" b="1" dirty="0" smtClean="0"/>
              <a:t>Биология.</a:t>
            </a:r>
          </a:p>
          <a:p>
            <a:r>
              <a:rPr lang="ru-RU" dirty="0" smtClean="0"/>
              <a:t>Рыхлокустовой травянистый многолетник. Произрастает на сухих злаково-разнотравных лугах, по опушкам березовых колков, в луговых степях. Встречается одиночными экземплярами или малочисленными группами. Размножается семенами.</a:t>
            </a:r>
          </a:p>
          <a:p>
            <a:r>
              <a:rPr lang="ru-RU" b="1" dirty="0" smtClean="0"/>
              <a:t>Лимитирующие факторы.</a:t>
            </a:r>
          </a:p>
          <a:p>
            <a:r>
              <a:rPr lang="ru-RU" dirty="0" smtClean="0"/>
              <a:t>Выпас скота, пожары, рекреационное воздействие.</a:t>
            </a:r>
          </a:p>
          <a:p>
            <a:r>
              <a:rPr lang="ru-RU" b="1" dirty="0" smtClean="0"/>
              <a:t>Меры охраны.</a:t>
            </a:r>
          </a:p>
          <a:p>
            <a:r>
              <a:rPr lang="ru-RU" dirty="0" smtClean="0"/>
              <a:t>Охраняется в </a:t>
            </a:r>
            <a:r>
              <a:rPr lang="ru-RU" dirty="0" err="1" smtClean="0"/>
              <a:t>Ильменском</a:t>
            </a:r>
            <a:r>
              <a:rPr lang="ru-RU" dirty="0" smtClean="0"/>
              <a:t> заповеднике. Ведутся работы по созданию природного парка "Тургояк", где пырейник уральский встречается в составе комплекса редких видов растений.</a:t>
            </a:r>
          </a:p>
          <a:p>
            <a:pPr algn="ctr">
              <a:buNone/>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а.gif"/>
          <p:cNvPicPr>
            <a:picLocks noGrp="1" noChangeAspect="1"/>
          </p:cNvPicPr>
          <p:nvPr>
            <p:ph sz="half" idx="1"/>
          </p:nvPr>
        </p:nvPicPr>
        <p:blipFill>
          <a:blip r:embed="rId2" cstate="print"/>
          <a:stretch>
            <a:fillRect/>
          </a:stretch>
        </p:blipFill>
        <p:spPr>
          <a:xfrm>
            <a:off x="398637" y="260648"/>
            <a:ext cx="3956364" cy="6336704"/>
          </a:xfrm>
        </p:spPr>
      </p:pic>
      <p:sp>
        <p:nvSpPr>
          <p:cNvPr id="4" name="Содержимое 3"/>
          <p:cNvSpPr>
            <a:spLocks noGrp="1"/>
          </p:cNvSpPr>
          <p:nvPr>
            <p:ph sz="half" idx="2"/>
          </p:nvPr>
        </p:nvSpPr>
        <p:spPr>
          <a:xfrm>
            <a:off x="4716016" y="260648"/>
            <a:ext cx="4320480" cy="6369571"/>
          </a:xfrm>
        </p:spPr>
        <p:txBody>
          <a:bodyPr>
            <a:normAutofit fontScale="25000" lnSpcReduction="20000"/>
          </a:bodyPr>
          <a:lstStyle/>
          <a:p>
            <a:pPr algn="ctr">
              <a:buNone/>
            </a:pPr>
            <a:r>
              <a:rPr lang="ru-RU" sz="9600" b="1" dirty="0" smtClean="0">
                <a:solidFill>
                  <a:srgbClr val="C00000"/>
                </a:solidFill>
                <a:latin typeface="Monotype Corsiva" pitchFamily="66" charset="0"/>
              </a:rPr>
              <a:t>ГУСИНЫЙ ЛУК НЕНЕЦКИЙ</a:t>
            </a:r>
          </a:p>
          <a:p>
            <a:r>
              <a:rPr lang="ru-RU" sz="4800" b="1" dirty="0" smtClean="0"/>
              <a:t>Распространение.</a:t>
            </a:r>
          </a:p>
          <a:p>
            <a:r>
              <a:rPr lang="ru-RU" sz="4800" dirty="0" smtClean="0"/>
              <a:t>Эндемик Урала. Представитель комплекса близкородственных видов, произрастающих в горных системах Евразии от Пиренеев до Западной </a:t>
            </a:r>
            <a:r>
              <a:rPr lang="ru-RU" sz="4800" dirty="0" smtClean="0"/>
              <a:t>Сибири. </a:t>
            </a:r>
            <a:r>
              <a:rPr lang="ru-RU" sz="4800" dirty="0" smtClean="0"/>
              <a:t>Спорадически встречается в горных районах от Полярного до Южного </a:t>
            </a:r>
            <a:r>
              <a:rPr lang="ru-RU" sz="4800" dirty="0" smtClean="0"/>
              <a:t>Урала.</a:t>
            </a:r>
            <a:endParaRPr lang="ru-RU" sz="4800" dirty="0" smtClean="0"/>
          </a:p>
          <a:p>
            <a:r>
              <a:rPr lang="ru-RU" sz="4800" dirty="0" smtClean="0"/>
              <a:t>В Челябинской области отмечен на хребтах </a:t>
            </a:r>
            <a:r>
              <a:rPr lang="ru-RU" sz="4800" dirty="0" err="1" smtClean="0"/>
              <a:t>Зюраткуль</a:t>
            </a:r>
            <a:r>
              <a:rPr lang="ru-RU" sz="4800" dirty="0" smtClean="0"/>
              <a:t> и </a:t>
            </a:r>
            <a:r>
              <a:rPr lang="ru-RU" sz="4800" dirty="0" err="1" smtClean="0"/>
              <a:t>Нургуш</a:t>
            </a:r>
            <a:r>
              <a:rPr lang="ru-RU" sz="4800" dirty="0" smtClean="0"/>
              <a:t> (</a:t>
            </a:r>
            <a:r>
              <a:rPr lang="ru-RU" sz="4800" dirty="0" err="1" smtClean="0"/>
              <a:t>Саткинский</a:t>
            </a:r>
            <a:r>
              <a:rPr lang="ru-RU" sz="4800" dirty="0" smtClean="0"/>
              <a:t> р-н) и в долине р. Аша (</a:t>
            </a:r>
            <a:r>
              <a:rPr lang="ru-RU" sz="4800" dirty="0" err="1" smtClean="0"/>
              <a:t>Ашинский</a:t>
            </a:r>
            <a:r>
              <a:rPr lang="ru-RU" sz="4800" dirty="0" smtClean="0"/>
              <a:t> р-н</a:t>
            </a:r>
            <a:r>
              <a:rPr lang="ru-RU" sz="4800" dirty="0" smtClean="0"/>
              <a:t>).</a:t>
            </a:r>
            <a:endParaRPr lang="ru-RU" sz="4800" dirty="0" smtClean="0"/>
          </a:p>
          <a:p>
            <a:r>
              <a:rPr lang="ru-RU" sz="4800" b="1" dirty="0" smtClean="0"/>
              <a:t>Биология.</a:t>
            </a:r>
          </a:p>
          <a:p>
            <a:r>
              <a:rPr lang="ru-RU" sz="4800" dirty="0" smtClean="0"/>
              <a:t>Луковичный травянистый многолетник. Произрастает на влажных пойменных и </a:t>
            </a:r>
            <a:r>
              <a:rPr lang="ru-RU" sz="4800" dirty="0" err="1" smtClean="0"/>
              <a:t>подгольцовых</a:t>
            </a:r>
            <a:r>
              <a:rPr lang="ru-RU" sz="4800" dirty="0" smtClean="0"/>
              <a:t> лугах вдоль троп и временных водотоков, на </a:t>
            </a:r>
            <a:r>
              <a:rPr lang="ru-RU" sz="4800" dirty="0" err="1" smtClean="0"/>
              <a:t>переувлажненных</a:t>
            </a:r>
            <a:r>
              <a:rPr lang="ru-RU" sz="4800" dirty="0" smtClean="0"/>
              <a:t> участках у подножия склонов речных </a:t>
            </a:r>
            <a:r>
              <a:rPr lang="ru-RU" sz="4800" dirty="0" smtClean="0"/>
              <a:t>долин, </a:t>
            </a:r>
            <a:r>
              <a:rPr lang="ru-RU" sz="4800" dirty="0" smtClean="0"/>
              <a:t>реже - по тропам в темнохвойных и смешанных лесах верхней части </a:t>
            </a:r>
            <a:r>
              <a:rPr lang="ru-RU" sz="4800" dirty="0" err="1" smtClean="0"/>
              <a:t>горно-лесного</a:t>
            </a:r>
            <a:r>
              <a:rPr lang="ru-RU" sz="4800" dirty="0" smtClean="0"/>
              <a:t> </a:t>
            </a:r>
            <a:r>
              <a:rPr lang="ru-RU" sz="4800" dirty="0" smtClean="0"/>
              <a:t>пояса. </a:t>
            </a:r>
            <a:r>
              <a:rPr lang="ru-RU" sz="4800" dirty="0" smtClean="0"/>
              <a:t>Выше границы леса поднимается незначительно, в горно-тундровом поясе не </a:t>
            </a:r>
            <a:r>
              <a:rPr lang="ru-RU" sz="4800" dirty="0" smtClean="0"/>
              <a:t>встречается. </a:t>
            </a:r>
            <a:r>
              <a:rPr lang="ru-RU" sz="4800" dirty="0" smtClean="0"/>
              <a:t>Из-за низкой конкурентоспособности по отношению к </a:t>
            </a:r>
            <a:r>
              <a:rPr lang="ru-RU" sz="4800" dirty="0" err="1" smtClean="0"/>
              <a:t>эдификаторам</a:t>
            </a:r>
            <a:r>
              <a:rPr lang="ru-RU" sz="4800" dirty="0" smtClean="0"/>
              <a:t> луговых биоценозов предпочитает участки с нарушенным растительным покровом (в частности, встречается вдоль троп). Размножается преимущественно вегетативно (луковичками, образующимися вместо цветков на видоизмененных цветоносах). Цветение и плодоношение в большинстве местонахождений ослаблены или отсутствуют, особенно при затенении под пологом </a:t>
            </a:r>
            <a:r>
              <a:rPr lang="ru-RU" sz="4800" dirty="0" smtClean="0"/>
              <a:t>леса.</a:t>
            </a:r>
            <a:endParaRPr lang="ru-RU" sz="4800" dirty="0" smtClean="0"/>
          </a:p>
          <a:p>
            <a:r>
              <a:rPr lang="ru-RU" sz="4800" b="1" dirty="0" smtClean="0"/>
              <a:t>Лимитирующие факторы.</a:t>
            </a:r>
          </a:p>
          <a:p>
            <a:r>
              <a:rPr lang="ru-RU" sz="4800" dirty="0" smtClean="0"/>
              <a:t>Выпас скота, рекреационное воздействие.</a:t>
            </a:r>
          </a:p>
          <a:p>
            <a:r>
              <a:rPr lang="ru-RU" sz="4800" b="1" dirty="0" smtClean="0"/>
              <a:t>Меры охраны.</a:t>
            </a:r>
          </a:p>
          <a:p>
            <a:r>
              <a:rPr lang="ru-RU" sz="4800" dirty="0" smtClean="0"/>
              <a:t>Охраняется в национальном парке "</a:t>
            </a:r>
            <a:r>
              <a:rPr lang="ru-RU" sz="4800" dirty="0" err="1" smtClean="0"/>
              <a:t>Зюраткуль</a:t>
            </a:r>
            <a:r>
              <a:rPr lang="ru-RU" sz="4800" dirty="0" smtClean="0"/>
              <a:t>", на территории памятника природы "Река </a:t>
            </a:r>
            <a:r>
              <a:rPr lang="ru-RU" sz="4800" dirty="0" smtClean="0"/>
              <a:t>Аша« . </a:t>
            </a:r>
            <a:r>
              <a:rPr lang="ru-RU" sz="4800" dirty="0" smtClean="0"/>
              <a:t>Культивируется </a:t>
            </a:r>
            <a:r>
              <a:rPr lang="ru-RU" sz="4000" dirty="0" smtClean="0"/>
              <a:t>в Ботаническом саду </a:t>
            </a:r>
            <a:r>
              <a:rPr lang="ru-RU" sz="4000" dirty="0" err="1" smtClean="0"/>
              <a:t>УрО</a:t>
            </a:r>
            <a:r>
              <a:rPr lang="ru-RU" sz="4000" dirty="0" smtClean="0"/>
              <a:t> РАН (Екатеринбург).</a:t>
            </a:r>
          </a:p>
          <a:p>
            <a:pPr algn="ctr">
              <a:buNone/>
            </a:pPr>
            <a:endParaRPr lang="ru-RU" dirty="0">
              <a:solidFill>
                <a:srgbClr val="C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не.gif"/>
          <p:cNvPicPr>
            <a:picLocks noGrp="1" noChangeAspect="1"/>
          </p:cNvPicPr>
          <p:nvPr>
            <p:ph sz="half" idx="1"/>
          </p:nvPr>
        </p:nvPicPr>
        <p:blipFill>
          <a:blip r:embed="rId2" cstate="print"/>
          <a:stretch>
            <a:fillRect/>
          </a:stretch>
        </p:blipFill>
        <p:spPr>
          <a:xfrm>
            <a:off x="293662" y="404664"/>
            <a:ext cx="4062314" cy="5832648"/>
          </a:xfrm>
        </p:spPr>
      </p:pic>
      <p:sp>
        <p:nvSpPr>
          <p:cNvPr id="4" name="Содержимое 3"/>
          <p:cNvSpPr>
            <a:spLocks noGrp="1"/>
          </p:cNvSpPr>
          <p:nvPr>
            <p:ph sz="half" idx="2"/>
          </p:nvPr>
        </p:nvSpPr>
        <p:spPr>
          <a:xfrm>
            <a:off x="4648200" y="332656"/>
            <a:ext cx="4244280" cy="6192688"/>
          </a:xfrm>
        </p:spPr>
        <p:txBody>
          <a:bodyPr>
            <a:normAutofit fontScale="47500" lnSpcReduction="20000"/>
          </a:bodyPr>
          <a:lstStyle/>
          <a:p>
            <a:pPr algn="ctr">
              <a:buNone/>
            </a:pPr>
            <a:r>
              <a:rPr lang="ru-RU" sz="5100" b="1" dirty="0" smtClean="0">
                <a:solidFill>
                  <a:srgbClr val="C00000"/>
                </a:solidFill>
                <a:latin typeface="Monotype Corsiva" pitchFamily="66" charset="0"/>
              </a:rPr>
              <a:t>ТЮЛЬПАН </a:t>
            </a:r>
            <a:r>
              <a:rPr lang="ru-RU" sz="5100" b="1" dirty="0" smtClean="0">
                <a:solidFill>
                  <a:srgbClr val="C00000"/>
                </a:solidFill>
                <a:latin typeface="Monotype Corsiva" pitchFamily="66" charset="0"/>
              </a:rPr>
              <a:t>РАСКРЫТЫЙ</a:t>
            </a:r>
          </a:p>
          <a:p>
            <a:pPr algn="ctr">
              <a:buNone/>
            </a:pPr>
            <a:r>
              <a:rPr lang="ru-RU" sz="5100" b="1" dirty="0" smtClean="0">
                <a:solidFill>
                  <a:srgbClr val="C00000"/>
                </a:solidFill>
                <a:latin typeface="Monotype Corsiva" pitchFamily="66" charset="0"/>
              </a:rPr>
              <a:t> </a:t>
            </a:r>
            <a:r>
              <a:rPr lang="ru-RU" sz="5100" b="1" dirty="0" smtClean="0">
                <a:solidFill>
                  <a:srgbClr val="C00000"/>
                </a:solidFill>
                <a:latin typeface="Monotype Corsiva" pitchFamily="66" charset="0"/>
              </a:rPr>
              <a:t>(тюльпан поникающий</a:t>
            </a:r>
            <a:r>
              <a:rPr lang="ru-RU" sz="5100" b="1" dirty="0" smtClean="0">
                <a:solidFill>
                  <a:srgbClr val="C00000"/>
                </a:solidFill>
                <a:latin typeface="Monotype Corsiva" pitchFamily="66" charset="0"/>
              </a:rPr>
              <a:t>)</a:t>
            </a:r>
          </a:p>
          <a:p>
            <a:pPr algn="ctr">
              <a:buNone/>
            </a:pPr>
            <a:endParaRPr lang="ru-RU" b="1" dirty="0" smtClean="0">
              <a:solidFill>
                <a:srgbClr val="C00000"/>
              </a:solidFill>
              <a:latin typeface="Monotype Corsiva" pitchFamily="66" charset="0"/>
            </a:endParaRPr>
          </a:p>
          <a:p>
            <a:r>
              <a:rPr lang="ru-RU" b="1" dirty="0" smtClean="0"/>
              <a:t>Распространение.</a:t>
            </a:r>
          </a:p>
          <a:p>
            <a:r>
              <a:rPr lang="ru-RU" dirty="0" smtClean="0"/>
              <a:t>Степная зона Северного Казахстана и Западной </a:t>
            </a:r>
            <a:r>
              <a:rPr lang="ru-RU" dirty="0" smtClean="0"/>
              <a:t>Сибири. </a:t>
            </a:r>
            <a:r>
              <a:rPr lang="ru-RU" dirty="0" smtClean="0"/>
              <a:t>По Южному Уралу проходит западная граница ареала вида, сведения о его находках в более западных районах (в частности, в Поволжье) </a:t>
            </a:r>
            <a:r>
              <a:rPr lang="ru-RU" dirty="0" smtClean="0"/>
              <a:t> </a:t>
            </a:r>
            <a:r>
              <a:rPr lang="ru-RU" dirty="0" smtClean="0"/>
              <a:t>нуждаются в </a:t>
            </a:r>
            <a:r>
              <a:rPr lang="ru-RU" dirty="0" smtClean="0"/>
              <a:t>подтверждении.</a:t>
            </a:r>
            <a:endParaRPr lang="ru-RU" dirty="0" smtClean="0"/>
          </a:p>
          <a:p>
            <a:r>
              <a:rPr lang="ru-RU" dirty="0" smtClean="0"/>
              <a:t>В Челябинской области спорадически встречается в степной зоне, отмечался в </a:t>
            </a:r>
            <a:r>
              <a:rPr lang="ru-RU" dirty="0" err="1" smtClean="0"/>
              <a:t>Агаповском</a:t>
            </a:r>
            <a:r>
              <a:rPr lang="ru-RU" dirty="0" smtClean="0"/>
              <a:t>, </a:t>
            </a:r>
            <a:r>
              <a:rPr lang="ru-RU" dirty="0" err="1" smtClean="0"/>
              <a:t>Брединском</a:t>
            </a:r>
            <a:r>
              <a:rPr lang="ru-RU" dirty="0" smtClean="0"/>
              <a:t>, </a:t>
            </a:r>
            <a:r>
              <a:rPr lang="ru-RU" dirty="0" err="1" smtClean="0"/>
              <a:t>Карталинском</a:t>
            </a:r>
            <a:r>
              <a:rPr lang="ru-RU" dirty="0" smtClean="0"/>
              <a:t>, </a:t>
            </a:r>
            <a:r>
              <a:rPr lang="ru-RU" dirty="0" err="1" smtClean="0"/>
              <a:t>Варненском</a:t>
            </a:r>
            <a:r>
              <a:rPr lang="ru-RU" dirty="0" smtClean="0"/>
              <a:t> </a:t>
            </a:r>
            <a:r>
              <a:rPr lang="ru-RU" dirty="0" smtClean="0"/>
              <a:t>р-нах, </a:t>
            </a:r>
            <a:r>
              <a:rPr lang="ru-RU" dirty="0" smtClean="0"/>
              <a:t>в музее-заповеднике "</a:t>
            </a:r>
            <a:r>
              <a:rPr lang="ru-RU" dirty="0" err="1" smtClean="0"/>
              <a:t>Аркаим</a:t>
            </a:r>
            <a:r>
              <a:rPr lang="ru-RU" dirty="0" smtClean="0"/>
              <a:t>" </a:t>
            </a:r>
            <a:r>
              <a:rPr lang="ru-RU" dirty="0" smtClean="0"/>
              <a:t>, </a:t>
            </a:r>
            <a:r>
              <a:rPr lang="ru-RU" dirty="0" smtClean="0"/>
              <a:t>в Кизильском р-не в долине р. </a:t>
            </a:r>
            <a:r>
              <a:rPr lang="ru-RU" dirty="0" smtClean="0"/>
              <a:t>Урал. </a:t>
            </a:r>
            <a:r>
              <a:rPr lang="ru-RU" dirty="0" smtClean="0"/>
              <a:t>Наиболее северное обособленное местонахождение обнаружено на р. </a:t>
            </a:r>
            <a:r>
              <a:rPr lang="ru-RU" dirty="0" err="1" smtClean="0"/>
              <a:t>Увелька</a:t>
            </a:r>
            <a:r>
              <a:rPr lang="ru-RU" dirty="0" smtClean="0"/>
              <a:t> близ впадения в нее р. </a:t>
            </a:r>
            <a:r>
              <a:rPr lang="ru-RU" dirty="0" err="1" smtClean="0"/>
              <a:t>Сухарыш</a:t>
            </a:r>
            <a:r>
              <a:rPr lang="ru-RU" dirty="0" smtClean="0"/>
              <a:t> (Увельский р-н</a:t>
            </a:r>
            <a:r>
              <a:rPr lang="ru-RU" dirty="0" smtClean="0"/>
              <a:t>).</a:t>
            </a:r>
            <a:endParaRPr lang="ru-RU" dirty="0" smtClean="0"/>
          </a:p>
          <a:p>
            <a:r>
              <a:rPr lang="ru-RU" b="1" dirty="0" smtClean="0"/>
              <a:t>Биология.</a:t>
            </a:r>
          </a:p>
          <a:p>
            <a:r>
              <a:rPr lang="ru-RU" dirty="0" smtClean="0"/>
              <a:t>Луковичный травянистый многолетник. Ксерофит. Произрастает в каменистых и щебнистых степях, на </a:t>
            </a:r>
            <a:r>
              <a:rPr lang="ru-RU" dirty="0" err="1" smtClean="0"/>
              <a:t>остепненных</a:t>
            </a:r>
            <a:r>
              <a:rPr lang="ru-RU" dirty="0" smtClean="0"/>
              <a:t> скальных обнажениях по берегам рек. Размножается семенами.</a:t>
            </a:r>
          </a:p>
          <a:p>
            <a:r>
              <a:rPr lang="ru-RU" b="1" dirty="0" smtClean="0"/>
              <a:t>Лимитирующие факторы.</a:t>
            </a:r>
          </a:p>
          <a:p>
            <a:r>
              <a:rPr lang="ru-RU" dirty="0" smtClean="0"/>
              <a:t>Выпас скота, распашка степей, рекреационное воздействие.</a:t>
            </a:r>
          </a:p>
          <a:p>
            <a:r>
              <a:rPr lang="ru-RU" b="1" dirty="0" smtClean="0"/>
              <a:t>Меры охраны.</a:t>
            </a:r>
          </a:p>
          <a:p>
            <a:r>
              <a:rPr lang="ru-RU" dirty="0" smtClean="0"/>
              <a:t>Охраняется в музее-заповеднике "</a:t>
            </a:r>
            <a:r>
              <a:rPr lang="ru-RU" dirty="0" err="1" smtClean="0"/>
              <a:t>Аркаим</a:t>
            </a:r>
            <a:r>
              <a:rPr lang="ru-RU" dirty="0" smtClean="0"/>
              <a:t>", на территории памятника природы "Гора Чека". Необходимо создание особо охраняемых природных территорий в местах произрастания вида (в т. ч. в Увельском р-не на р. </a:t>
            </a:r>
            <a:r>
              <a:rPr lang="ru-RU" dirty="0" err="1" smtClean="0"/>
              <a:t>Увелька</a:t>
            </a:r>
            <a:r>
              <a:rPr lang="ru-RU" dirty="0" smtClean="0"/>
              <a:t> и в Кизильском р-не на береговых скальных обнажениях по р. Урал).</a:t>
            </a:r>
          </a:p>
          <a:p>
            <a:pPr algn="ctr">
              <a:buNone/>
            </a:pP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гн.gif"/>
          <p:cNvPicPr>
            <a:picLocks noGrp="1" noChangeAspect="1"/>
          </p:cNvPicPr>
          <p:nvPr>
            <p:ph sz="half" idx="1"/>
          </p:nvPr>
        </p:nvPicPr>
        <p:blipFill>
          <a:blip r:embed="rId2" cstate="print"/>
          <a:stretch>
            <a:fillRect/>
          </a:stretch>
        </p:blipFill>
        <p:spPr>
          <a:xfrm>
            <a:off x="323528" y="332656"/>
            <a:ext cx="3816424" cy="6121477"/>
          </a:xfrm>
        </p:spPr>
      </p:pic>
      <p:sp>
        <p:nvSpPr>
          <p:cNvPr id="4" name="Содержимое 3"/>
          <p:cNvSpPr>
            <a:spLocks noGrp="1"/>
          </p:cNvSpPr>
          <p:nvPr>
            <p:ph sz="half" idx="2"/>
          </p:nvPr>
        </p:nvSpPr>
        <p:spPr>
          <a:xfrm>
            <a:off x="4648200" y="260648"/>
            <a:ext cx="4244280" cy="6336704"/>
          </a:xfrm>
        </p:spPr>
        <p:txBody>
          <a:bodyPr>
            <a:normAutofit fontScale="55000" lnSpcReduction="20000"/>
          </a:bodyPr>
          <a:lstStyle/>
          <a:p>
            <a:pPr algn="ctr">
              <a:buNone/>
            </a:pPr>
            <a:r>
              <a:rPr lang="ru-RU" b="1" dirty="0" smtClean="0">
                <a:solidFill>
                  <a:srgbClr val="C00000"/>
                </a:solidFill>
                <a:latin typeface="Monotype Corsiva" pitchFamily="66" charset="0"/>
              </a:rPr>
              <a:t>РЯБЧИК ШАХМАТОВИДНЫЙ</a:t>
            </a:r>
          </a:p>
          <a:p>
            <a:r>
              <a:rPr lang="ru-RU" b="1" dirty="0" smtClean="0"/>
              <a:t>Распространение.</a:t>
            </a:r>
          </a:p>
          <a:p>
            <a:r>
              <a:rPr lang="ru-RU" dirty="0" smtClean="0"/>
              <a:t>Степная зона Восточной Европы, Казахстана и Западной Сибири </a:t>
            </a:r>
            <a:r>
              <a:rPr lang="ru-RU" dirty="0" smtClean="0"/>
              <a:t>.</a:t>
            </a:r>
            <a:endParaRPr lang="ru-RU" dirty="0" smtClean="0"/>
          </a:p>
          <a:p>
            <a:r>
              <a:rPr lang="ru-RU" dirty="0" smtClean="0"/>
              <a:t>В Челябинской области на юге лесостепной зоны Зауралья (у д. Александровка и с. Большеникольское Октябрьского р-на) проходит участок северной границы ареала вида </a:t>
            </a:r>
            <a:r>
              <a:rPr lang="ru-RU" dirty="0" smtClean="0"/>
              <a:t>. </a:t>
            </a:r>
            <a:r>
              <a:rPr lang="ru-RU" dirty="0" smtClean="0"/>
              <a:t>Отмечен во всех районах степной зоны области к югу от р. </a:t>
            </a:r>
            <a:r>
              <a:rPr lang="ru-RU" dirty="0" err="1" smtClean="0"/>
              <a:t>Уй</a:t>
            </a:r>
            <a:r>
              <a:rPr lang="ru-RU" dirty="0" smtClean="0"/>
              <a:t>. </a:t>
            </a:r>
            <a:r>
              <a:rPr lang="ru-RU" dirty="0" smtClean="0"/>
              <a:t>На Южном Урале встречается также в Оренбургской области </a:t>
            </a:r>
            <a:r>
              <a:rPr lang="ru-RU" dirty="0" smtClean="0"/>
              <a:t>, </a:t>
            </a:r>
            <a:r>
              <a:rPr lang="ru-RU" dirty="0" smtClean="0"/>
              <a:t>на юге Республики Башкортостан </a:t>
            </a:r>
            <a:r>
              <a:rPr lang="ru-RU" dirty="0" smtClean="0"/>
              <a:t>.</a:t>
            </a:r>
            <a:endParaRPr lang="ru-RU" dirty="0" smtClean="0"/>
          </a:p>
          <a:p>
            <a:r>
              <a:rPr lang="ru-RU" b="1" dirty="0" smtClean="0"/>
              <a:t>Биология.</a:t>
            </a:r>
          </a:p>
          <a:p>
            <a:r>
              <a:rPr lang="ru-RU" dirty="0" smtClean="0"/>
              <a:t>Луковичный травянистый многолетник, весенний эфемероид. Произрастает на сыроватых, обычно солонцеватых пойменных лугах в долинах рек и ручьев, во влажных степных лощинах и западинах. Выносит слабое засоление почвы. Размножается семенами.</a:t>
            </a:r>
          </a:p>
          <a:p>
            <a:r>
              <a:rPr lang="ru-RU" b="1" dirty="0" smtClean="0"/>
              <a:t>Лимитирующие факторы.</a:t>
            </a:r>
          </a:p>
          <a:p>
            <a:r>
              <a:rPr lang="ru-RU" dirty="0" smtClean="0"/>
              <a:t>Распашка степей, выпас скота, рекреационное воздействие, сбор на букеты.</a:t>
            </a:r>
          </a:p>
          <a:p>
            <a:r>
              <a:rPr lang="ru-RU" b="1" dirty="0" smtClean="0"/>
              <a:t>Меры охраны.</a:t>
            </a:r>
          </a:p>
          <a:p>
            <a:r>
              <a:rPr lang="ru-RU" dirty="0" smtClean="0"/>
              <a:t>Охраняется в Троицком заказнике </a:t>
            </a:r>
            <a:r>
              <a:rPr lang="ru-RU" dirty="0" smtClean="0"/>
              <a:t>и </a:t>
            </a:r>
            <a:r>
              <a:rPr lang="ru-RU" dirty="0" smtClean="0"/>
              <a:t>музее-заповеднике "</a:t>
            </a:r>
            <a:r>
              <a:rPr lang="ru-RU" dirty="0" err="1" smtClean="0"/>
              <a:t>Аркаим</a:t>
            </a:r>
            <a:r>
              <a:rPr lang="ru-RU" dirty="0" smtClean="0"/>
              <a:t>". </a:t>
            </a:r>
            <a:r>
              <a:rPr lang="ru-RU" dirty="0" smtClean="0"/>
              <a:t>Необходимы организация особо охраняемых природных территорий в местах произрастания вида, запрет сбора растений, культивирование в ботанических садах.</a:t>
            </a:r>
          </a:p>
          <a:p>
            <a:pPr algn="ctr">
              <a:buNone/>
            </a:pP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рп.gif"/>
          <p:cNvPicPr>
            <a:picLocks noGrp="1" noChangeAspect="1"/>
          </p:cNvPicPr>
          <p:nvPr>
            <p:ph sz="half" idx="1"/>
          </p:nvPr>
        </p:nvPicPr>
        <p:blipFill>
          <a:blip r:embed="rId2" cstate="print"/>
          <a:stretch>
            <a:fillRect/>
          </a:stretch>
        </p:blipFill>
        <p:spPr>
          <a:xfrm>
            <a:off x="240566" y="332656"/>
            <a:ext cx="4142914" cy="6192688"/>
          </a:xfrm>
        </p:spPr>
      </p:pic>
      <p:sp>
        <p:nvSpPr>
          <p:cNvPr id="4" name="Содержимое 3"/>
          <p:cNvSpPr>
            <a:spLocks noGrp="1"/>
          </p:cNvSpPr>
          <p:nvPr>
            <p:ph sz="half" idx="2"/>
          </p:nvPr>
        </p:nvSpPr>
        <p:spPr>
          <a:xfrm>
            <a:off x="4648200" y="260648"/>
            <a:ext cx="4244280" cy="6264696"/>
          </a:xfrm>
        </p:spPr>
        <p:txBody>
          <a:bodyPr>
            <a:normAutofit fontScale="47500" lnSpcReduction="20000"/>
          </a:bodyPr>
          <a:lstStyle/>
          <a:p>
            <a:pPr algn="ctr">
              <a:buNone/>
            </a:pPr>
            <a:endParaRPr lang="ru-RU" sz="5100" b="1" dirty="0" smtClean="0">
              <a:solidFill>
                <a:srgbClr val="C00000"/>
              </a:solidFill>
              <a:latin typeface="Monotype Corsiva" pitchFamily="66" charset="0"/>
            </a:endParaRPr>
          </a:p>
          <a:p>
            <a:pPr algn="ctr">
              <a:buNone/>
            </a:pPr>
            <a:r>
              <a:rPr lang="ru-RU" sz="5100" b="1" dirty="0" smtClean="0">
                <a:solidFill>
                  <a:srgbClr val="C00000"/>
                </a:solidFill>
                <a:latin typeface="Monotype Corsiva" pitchFamily="66" charset="0"/>
              </a:rPr>
              <a:t>ЛУК   ГОЛУБОЙ</a:t>
            </a:r>
          </a:p>
          <a:p>
            <a:pPr algn="ctr">
              <a:buNone/>
            </a:pPr>
            <a:endParaRPr lang="ru-RU" sz="5100" b="1" dirty="0" smtClean="0">
              <a:solidFill>
                <a:srgbClr val="C00000"/>
              </a:solidFill>
              <a:latin typeface="Monotype Corsiva" pitchFamily="66" charset="0"/>
            </a:endParaRPr>
          </a:p>
          <a:p>
            <a:r>
              <a:rPr lang="ru-RU" b="1" dirty="0" smtClean="0"/>
              <a:t>Распространение.</a:t>
            </a:r>
          </a:p>
          <a:p>
            <a:r>
              <a:rPr lang="ru-RU" dirty="0" smtClean="0"/>
              <a:t>Нижнее Поволжье, Казахстан, Средняя Азия, </a:t>
            </a:r>
            <a:r>
              <a:rPr lang="ru-RU" dirty="0" err="1" smtClean="0"/>
              <a:t>Джунгария</a:t>
            </a:r>
            <a:r>
              <a:rPr lang="ru-RU" dirty="0" smtClean="0"/>
              <a:t>.</a:t>
            </a:r>
            <a:endParaRPr lang="ru-RU" dirty="0" smtClean="0"/>
          </a:p>
          <a:p>
            <a:r>
              <a:rPr lang="ru-RU" dirty="0" smtClean="0"/>
              <a:t>На Южном Урале находится на северном пределе ареала. Отмечен в Оренбургской </a:t>
            </a:r>
            <a:r>
              <a:rPr lang="ru-RU" dirty="0" smtClean="0"/>
              <a:t>области </a:t>
            </a:r>
            <a:r>
              <a:rPr lang="ru-RU" dirty="0" smtClean="0"/>
              <a:t>и в степной зоне Челябинской области: в музее-заповеднике "</a:t>
            </a:r>
            <a:r>
              <a:rPr lang="ru-RU" dirty="0" err="1" smtClean="0"/>
              <a:t>Аркаим</a:t>
            </a:r>
            <a:r>
              <a:rPr lang="ru-RU" dirty="0" smtClean="0"/>
              <a:t>«, </a:t>
            </a:r>
            <a:r>
              <a:rPr lang="ru-RU" dirty="0" smtClean="0"/>
              <a:t>в окрестностях с. Париж (</a:t>
            </a:r>
            <a:r>
              <a:rPr lang="ru-RU" dirty="0" err="1" smtClean="0"/>
              <a:t>Нагайбакский</a:t>
            </a:r>
            <a:r>
              <a:rPr lang="ru-RU" dirty="0" smtClean="0"/>
              <a:t> р-н</a:t>
            </a:r>
            <a:r>
              <a:rPr lang="ru-RU" dirty="0" smtClean="0"/>
              <a:t>), </a:t>
            </a:r>
            <a:r>
              <a:rPr lang="ru-RU" dirty="0" smtClean="0"/>
              <a:t>у слияния рек </a:t>
            </a:r>
            <a:r>
              <a:rPr lang="ru-RU" dirty="0" err="1" smtClean="0"/>
              <a:t>Арчаглы-Аят</a:t>
            </a:r>
            <a:r>
              <a:rPr lang="ru-RU" dirty="0" smtClean="0"/>
              <a:t> и </a:t>
            </a:r>
            <a:r>
              <a:rPr lang="ru-RU" dirty="0" err="1" smtClean="0"/>
              <a:t>Караталы-Аят</a:t>
            </a:r>
            <a:r>
              <a:rPr lang="ru-RU" dirty="0" smtClean="0"/>
              <a:t> (</a:t>
            </a:r>
            <a:r>
              <a:rPr lang="ru-RU" dirty="0" err="1" smtClean="0"/>
              <a:t>Варненский</a:t>
            </a:r>
            <a:r>
              <a:rPr lang="ru-RU" dirty="0" smtClean="0"/>
              <a:t> р-н) </a:t>
            </a:r>
            <a:r>
              <a:rPr lang="ru-RU" dirty="0" smtClean="0"/>
              <a:t> </a:t>
            </a:r>
            <a:r>
              <a:rPr lang="ru-RU" dirty="0" smtClean="0"/>
              <a:t>и в долине р. </a:t>
            </a:r>
            <a:r>
              <a:rPr lang="ru-RU" dirty="0" err="1" smtClean="0"/>
              <a:t>Уй</a:t>
            </a:r>
            <a:r>
              <a:rPr lang="ru-RU" dirty="0" smtClean="0"/>
              <a:t> ниже с. Бобровка (Троицкий р-н</a:t>
            </a:r>
            <a:r>
              <a:rPr lang="ru-RU" dirty="0" smtClean="0"/>
              <a:t>).</a:t>
            </a:r>
            <a:endParaRPr lang="ru-RU" dirty="0" smtClean="0"/>
          </a:p>
          <a:p>
            <a:r>
              <a:rPr lang="ru-RU" b="1" dirty="0" smtClean="0"/>
              <a:t>Биология.</a:t>
            </a:r>
          </a:p>
          <a:p>
            <a:r>
              <a:rPr lang="ru-RU" dirty="0" smtClean="0"/>
              <a:t>Луковичный травянистый многолетник. Произрастает на сырых, обычно солонцеватых лугах в долинах рек, по опушкам пойменных зарослей кустарников. Размножается вегетативно (выводковыми луковичками, формирующимися в соцветии, и дочерними луковицами, образующимися в почве рядом с материнской).</a:t>
            </a:r>
          </a:p>
          <a:p>
            <a:r>
              <a:rPr lang="ru-RU" b="1" dirty="0" smtClean="0"/>
              <a:t>Лимитирующие факторы.</a:t>
            </a:r>
          </a:p>
          <a:p>
            <a:r>
              <a:rPr lang="ru-RU" dirty="0" smtClean="0"/>
              <a:t>Выпас скота, рекреационное воздействие, сбор населением в качестве пищевого растения.</a:t>
            </a:r>
          </a:p>
          <a:p>
            <a:r>
              <a:rPr lang="ru-RU" b="1" dirty="0" smtClean="0"/>
              <a:t>Меры охраны.</a:t>
            </a:r>
          </a:p>
          <a:p>
            <a:r>
              <a:rPr lang="ru-RU" dirty="0" smtClean="0"/>
              <a:t>Охраняется в музее-заповеднике "</a:t>
            </a:r>
            <a:r>
              <a:rPr lang="ru-RU" dirty="0" err="1" smtClean="0"/>
              <a:t>Аркаим</a:t>
            </a:r>
            <a:r>
              <a:rPr lang="ru-RU" dirty="0" smtClean="0"/>
              <a:t>", на территории памятника природы "Джабык-Карагайский бор". Необходимо создать особо охраняемую природную территорию у слияния рек </a:t>
            </a:r>
            <a:r>
              <a:rPr lang="ru-RU" dirty="0" err="1" smtClean="0"/>
              <a:t>Арчаглы-Аят</a:t>
            </a:r>
            <a:r>
              <a:rPr lang="ru-RU" dirty="0" smtClean="0"/>
              <a:t> и </a:t>
            </a:r>
            <a:r>
              <a:rPr lang="ru-RU" dirty="0" err="1" smtClean="0"/>
              <a:t>Караталы-Аят</a:t>
            </a:r>
            <a:r>
              <a:rPr lang="ru-RU" dirty="0" smtClean="0"/>
              <a:t>, где лук голубой произрастает в составе комплекса редких видов растений.</a:t>
            </a:r>
          </a:p>
          <a:p>
            <a:pPr algn="ctr">
              <a:buNone/>
            </a:pPr>
            <a:endParaRPr lang="ru-RU" b="1" dirty="0">
              <a:latin typeface="Monotype Corsiva" pitchFamily="66"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гн.gif"/>
          <p:cNvPicPr>
            <a:picLocks noGrp="1" noChangeAspect="1"/>
          </p:cNvPicPr>
          <p:nvPr>
            <p:ph sz="half" idx="1"/>
          </p:nvPr>
        </p:nvPicPr>
        <p:blipFill>
          <a:blip r:embed="rId2" cstate="print"/>
          <a:stretch>
            <a:fillRect/>
          </a:stretch>
        </p:blipFill>
        <p:spPr>
          <a:xfrm>
            <a:off x="367237" y="404664"/>
            <a:ext cx="3614781" cy="6192688"/>
          </a:xfrm>
        </p:spPr>
      </p:pic>
      <p:sp>
        <p:nvSpPr>
          <p:cNvPr id="4" name="Содержимое 3"/>
          <p:cNvSpPr>
            <a:spLocks noGrp="1"/>
          </p:cNvSpPr>
          <p:nvPr>
            <p:ph sz="half" idx="2"/>
          </p:nvPr>
        </p:nvSpPr>
        <p:spPr>
          <a:xfrm>
            <a:off x="4648200" y="260648"/>
            <a:ext cx="4316288" cy="6408712"/>
          </a:xfrm>
        </p:spPr>
        <p:txBody>
          <a:bodyPr>
            <a:normAutofit fontScale="47500" lnSpcReduction="20000"/>
          </a:bodyPr>
          <a:lstStyle/>
          <a:p>
            <a:pPr algn="ctr">
              <a:buNone/>
            </a:pPr>
            <a:r>
              <a:rPr lang="ru-RU" sz="5100" b="1" dirty="0" smtClean="0">
                <a:solidFill>
                  <a:srgbClr val="C00000"/>
                </a:solidFill>
                <a:latin typeface="Monotype Corsiva" pitchFamily="66" charset="0"/>
              </a:rPr>
              <a:t>ИРИС (касатик) КАРЛИКОВЫЙ</a:t>
            </a:r>
          </a:p>
          <a:p>
            <a:r>
              <a:rPr lang="ru-RU" sz="2900" b="1" dirty="0" smtClean="0"/>
              <a:t>Распространение.</a:t>
            </a:r>
          </a:p>
          <a:p>
            <a:r>
              <a:rPr lang="ru-RU" sz="2900" dirty="0" smtClean="0"/>
              <a:t>Восток Центральной и Южной Европы, степная зона Восточной Европы, Закавказье, Западный Казахстан </a:t>
            </a:r>
            <a:r>
              <a:rPr lang="ru-RU" sz="2900" dirty="0" smtClean="0"/>
              <a:t>.</a:t>
            </a:r>
            <a:endParaRPr lang="ru-RU" sz="2900" dirty="0" smtClean="0"/>
          </a:p>
          <a:p>
            <a:r>
              <a:rPr lang="ru-RU" sz="2900" dirty="0" smtClean="0"/>
              <a:t>В Челябинской области по р. </a:t>
            </a:r>
            <a:r>
              <a:rPr lang="ru-RU" sz="2900" dirty="0" err="1" smtClean="0"/>
              <a:t>Уй</a:t>
            </a:r>
            <a:r>
              <a:rPr lang="ru-RU" sz="2900" dirty="0" smtClean="0"/>
              <a:t> в Троицком и Октябрьском р-нах проходит северная граница ареала вида. Встречается в степной зоне области к югу от р. </a:t>
            </a:r>
            <a:r>
              <a:rPr lang="ru-RU" sz="2900" dirty="0" err="1" smtClean="0"/>
              <a:t>Уй</a:t>
            </a:r>
            <a:r>
              <a:rPr lang="ru-RU" sz="2900" dirty="0" smtClean="0"/>
              <a:t>, в пределах которой более обычен в </a:t>
            </a:r>
            <a:r>
              <a:rPr lang="ru-RU" sz="2900" dirty="0" err="1" smtClean="0"/>
              <a:t>Брединском</a:t>
            </a:r>
            <a:r>
              <a:rPr lang="ru-RU" sz="2900" dirty="0" smtClean="0"/>
              <a:t>, Кизильском и </a:t>
            </a:r>
            <a:r>
              <a:rPr lang="ru-RU" sz="2900" dirty="0" err="1" smtClean="0"/>
              <a:t>Агаповском</a:t>
            </a:r>
            <a:r>
              <a:rPr lang="ru-RU" sz="2900" dirty="0" smtClean="0"/>
              <a:t> р-нах .</a:t>
            </a:r>
            <a:r>
              <a:rPr lang="ru-RU" sz="2900" dirty="0" smtClean="0"/>
              <a:t> </a:t>
            </a:r>
            <a:r>
              <a:rPr lang="ru-RU" sz="2900" dirty="0" smtClean="0"/>
              <a:t>На Южном Урале отмечен также в Оренбургской области и на юге Республики </a:t>
            </a:r>
            <a:r>
              <a:rPr lang="ru-RU" sz="2900" dirty="0" smtClean="0"/>
              <a:t>Башкортостан.</a:t>
            </a:r>
            <a:endParaRPr lang="ru-RU" sz="2900" dirty="0" smtClean="0"/>
          </a:p>
          <a:p>
            <a:r>
              <a:rPr lang="ru-RU" sz="2900" b="1" dirty="0" smtClean="0"/>
              <a:t>Биология.</a:t>
            </a:r>
          </a:p>
          <a:p>
            <a:r>
              <a:rPr lang="ru-RU" sz="2900" dirty="0" err="1" smtClean="0"/>
              <a:t>Короткокорневищный</a:t>
            </a:r>
            <a:r>
              <a:rPr lang="ru-RU" sz="2900" dirty="0" smtClean="0"/>
              <a:t> травянистый многолетник. Произрастает в типчаково-ковыльных степях по щебнистым и каменистым склонам степных холмов, на песчаных террасах речных долин. Размножается семенами и вегетативно (ветвлением корневища).</a:t>
            </a:r>
          </a:p>
          <a:p>
            <a:r>
              <a:rPr lang="ru-RU" sz="2900" b="1" dirty="0" smtClean="0"/>
              <a:t>Лимитирующие факторы.</a:t>
            </a:r>
          </a:p>
          <a:p>
            <a:r>
              <a:rPr lang="ru-RU" sz="2900" dirty="0" smtClean="0"/>
              <a:t>Распашка степей, интенсивный выпас скота, сбор на букеты.</a:t>
            </a:r>
          </a:p>
          <a:p>
            <a:r>
              <a:rPr lang="ru-RU" sz="2900" b="1" dirty="0" smtClean="0"/>
              <a:t>Меры охраны.</a:t>
            </a:r>
          </a:p>
          <a:p>
            <a:r>
              <a:rPr lang="ru-RU" sz="2900" dirty="0" smtClean="0"/>
              <a:t>Охраняется в музее-заповеднике "</a:t>
            </a:r>
            <a:r>
              <a:rPr lang="ru-RU" sz="2900" dirty="0" err="1" smtClean="0"/>
              <a:t>Аркаим</a:t>
            </a:r>
            <a:r>
              <a:rPr lang="ru-RU" sz="2900" dirty="0" smtClean="0"/>
              <a:t>" </a:t>
            </a:r>
            <a:r>
              <a:rPr lang="ru-RU" sz="2900" dirty="0" smtClean="0"/>
              <a:t>, </a:t>
            </a:r>
            <a:r>
              <a:rPr lang="ru-RU" sz="2900" dirty="0" smtClean="0"/>
              <a:t>на территории памятников природы "Шумный брод...", "</a:t>
            </a:r>
            <a:r>
              <a:rPr lang="ru-RU" sz="2900" dirty="0" err="1" smtClean="0"/>
              <a:t>Брединский</a:t>
            </a:r>
            <a:r>
              <a:rPr lang="ru-RU" sz="2900" dirty="0" smtClean="0"/>
              <a:t> бор" и "Джабык-Карагайский бор". Необходимы контроль за состоянием популяций, восстановление их численности на охраняемых территориях, введение в культуру.</a:t>
            </a:r>
          </a:p>
          <a:p>
            <a:pPr algn="ctr">
              <a:buNone/>
            </a:pPr>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апа.gif"/>
          <p:cNvPicPr>
            <a:picLocks noGrp="1" noChangeAspect="1"/>
          </p:cNvPicPr>
          <p:nvPr>
            <p:ph sz="half" idx="1"/>
          </p:nvPr>
        </p:nvPicPr>
        <p:blipFill>
          <a:blip r:embed="rId2" cstate="print"/>
          <a:stretch>
            <a:fillRect/>
          </a:stretch>
        </p:blipFill>
        <p:spPr>
          <a:xfrm>
            <a:off x="389858" y="332656"/>
            <a:ext cx="3966118" cy="6192688"/>
          </a:xfrm>
        </p:spPr>
      </p:pic>
      <p:sp>
        <p:nvSpPr>
          <p:cNvPr id="4" name="Содержимое 3"/>
          <p:cNvSpPr>
            <a:spLocks noGrp="1"/>
          </p:cNvSpPr>
          <p:nvPr>
            <p:ph sz="half" idx="2"/>
          </p:nvPr>
        </p:nvSpPr>
        <p:spPr>
          <a:xfrm>
            <a:off x="4648200" y="332656"/>
            <a:ext cx="4244280" cy="6264696"/>
          </a:xfrm>
        </p:spPr>
        <p:txBody>
          <a:bodyPr>
            <a:normAutofit fontScale="40000" lnSpcReduction="20000"/>
          </a:bodyPr>
          <a:lstStyle/>
          <a:p>
            <a:pPr algn="ctr">
              <a:buNone/>
            </a:pPr>
            <a:r>
              <a:rPr lang="ru-RU" sz="6000" b="1" dirty="0" smtClean="0">
                <a:solidFill>
                  <a:srgbClr val="C00000"/>
                </a:solidFill>
                <a:latin typeface="Monotype Corsiva" pitchFamily="66" charset="0"/>
              </a:rPr>
              <a:t>ВЕНЕРИН </a:t>
            </a:r>
            <a:r>
              <a:rPr lang="ru-RU" sz="6000" b="1" dirty="0" smtClean="0">
                <a:solidFill>
                  <a:srgbClr val="C00000"/>
                </a:solidFill>
                <a:latin typeface="Monotype Corsiva" pitchFamily="66" charset="0"/>
              </a:rPr>
              <a:t>  БАШМАЧОК </a:t>
            </a:r>
            <a:r>
              <a:rPr lang="ru-RU" sz="6000" b="1" dirty="0" smtClean="0">
                <a:solidFill>
                  <a:srgbClr val="C00000"/>
                </a:solidFill>
                <a:latin typeface="Monotype Corsiva" pitchFamily="66" charset="0"/>
              </a:rPr>
              <a:t>КРУПНОЦВЕТКОВЫЙ</a:t>
            </a:r>
          </a:p>
          <a:p>
            <a:r>
              <a:rPr lang="ru-RU" sz="3000" b="1" dirty="0" smtClean="0"/>
              <a:t>Распространение.</a:t>
            </a:r>
          </a:p>
          <a:p>
            <a:r>
              <a:rPr lang="ru-RU" sz="3000" dirty="0" smtClean="0"/>
              <a:t>В </a:t>
            </a:r>
            <a:r>
              <a:rPr lang="ru-RU" sz="3000" dirty="0" smtClean="0"/>
              <a:t>Челябинской области отмечен в окрестностях городов Нязепетровск, Кыштым </a:t>
            </a:r>
            <a:r>
              <a:rPr lang="ru-RU" sz="3000" dirty="0" smtClean="0"/>
              <a:t>, </a:t>
            </a:r>
            <a:r>
              <a:rPr lang="ru-RU" sz="3000" dirty="0" smtClean="0"/>
              <a:t>Златоуст, </a:t>
            </a:r>
            <a:r>
              <a:rPr lang="ru-RU" sz="3000" dirty="0" err="1" smtClean="0"/>
              <a:t>Сатка</a:t>
            </a:r>
            <a:r>
              <a:rPr lang="ru-RU" sz="3000" dirty="0" smtClean="0"/>
              <a:t>, Миасс, Чебаркуль </a:t>
            </a:r>
            <a:r>
              <a:rPr lang="ru-RU" sz="3000" dirty="0" smtClean="0"/>
              <a:t>, </a:t>
            </a:r>
            <a:r>
              <a:rPr lang="ru-RU" sz="3000" dirty="0" smtClean="0"/>
              <a:t>в верховьях р. Сим у </a:t>
            </a:r>
            <a:r>
              <a:rPr lang="ru-RU" sz="3000" dirty="0" err="1" smtClean="0"/>
              <a:t>Серпиевской</a:t>
            </a:r>
            <a:r>
              <a:rPr lang="ru-RU" sz="3000" dirty="0" smtClean="0"/>
              <a:t> пещеры </a:t>
            </a:r>
            <a:r>
              <a:rPr lang="ru-RU" sz="3000" dirty="0" smtClean="0"/>
              <a:t>, </a:t>
            </a:r>
            <a:r>
              <a:rPr lang="ru-RU" sz="3000" dirty="0" smtClean="0"/>
              <a:t>в долине р. Ай в </a:t>
            </a:r>
            <a:r>
              <a:rPr lang="ru-RU" sz="3000" dirty="0" err="1" smtClean="0"/>
              <a:t>Саткинском</a:t>
            </a:r>
            <a:r>
              <a:rPr lang="ru-RU" sz="3000" dirty="0" smtClean="0"/>
              <a:t> р-не, в Уйском бору </a:t>
            </a:r>
            <a:r>
              <a:rPr lang="ru-RU" sz="3000" dirty="0" smtClean="0"/>
              <a:t> </a:t>
            </a:r>
            <a:r>
              <a:rPr lang="ru-RU" sz="3000" dirty="0" smtClean="0"/>
              <a:t>и в лесостепи Зауралья (близ д. </a:t>
            </a:r>
            <a:r>
              <a:rPr lang="ru-RU" sz="3000" dirty="0" err="1" smtClean="0"/>
              <a:t>Усть-Караболка</a:t>
            </a:r>
            <a:r>
              <a:rPr lang="ru-RU" sz="3000" dirty="0" smtClean="0"/>
              <a:t> </a:t>
            </a:r>
            <a:r>
              <a:rPr lang="ru-RU" sz="3000" dirty="0" err="1" smtClean="0"/>
              <a:t>Каслинского</a:t>
            </a:r>
            <a:r>
              <a:rPr lang="ru-RU" sz="3000" dirty="0" smtClean="0"/>
              <a:t> р-на, пос. </a:t>
            </a:r>
            <a:r>
              <a:rPr lang="ru-RU" sz="3000" dirty="0" err="1" smtClean="0"/>
              <a:t>Метлино</a:t>
            </a:r>
            <a:r>
              <a:rPr lang="ru-RU" sz="3000" dirty="0" smtClean="0"/>
              <a:t> (ЗАТО г. Озерск) и с. Большой Куяш </a:t>
            </a:r>
            <a:r>
              <a:rPr lang="ru-RU" sz="3000" dirty="0" err="1" smtClean="0"/>
              <a:t>Кунашакского</a:t>
            </a:r>
            <a:r>
              <a:rPr lang="ru-RU" sz="3000" dirty="0" smtClean="0"/>
              <a:t> р-на, в окрестностях оз. Смолино близ г. Челябинска) </a:t>
            </a:r>
            <a:r>
              <a:rPr lang="ru-RU" sz="3000" dirty="0" smtClean="0"/>
              <a:t>. </a:t>
            </a:r>
            <a:r>
              <a:rPr lang="ru-RU" sz="3000" dirty="0" smtClean="0"/>
              <a:t>Большинство местонахождений на территории области известно по старым гербарным сборам и литературным данным, часть их, видимо, утрачена.</a:t>
            </a:r>
          </a:p>
          <a:p>
            <a:r>
              <a:rPr lang="ru-RU" sz="3000" b="1" dirty="0" smtClean="0"/>
              <a:t>Биология.</a:t>
            </a:r>
          </a:p>
          <a:p>
            <a:r>
              <a:rPr lang="ru-RU" sz="3000" dirty="0" err="1" smtClean="0"/>
              <a:t>Короткокорневищный</a:t>
            </a:r>
            <a:r>
              <a:rPr lang="ru-RU" sz="3000" dirty="0" smtClean="0"/>
              <a:t> травянистый многолетник. Произрастает в сосновых и березовых травяных лесах по полянам и опушкам, реже на окраинах низинных болот, в заболоченных березняках и сфагновых сосняках. Имеет длительный период подземного микотрофного развития. Размножается семенами и вегетативно (ветвлением корневища).</a:t>
            </a:r>
          </a:p>
          <a:p>
            <a:r>
              <a:rPr lang="ru-RU" sz="3000" b="1" dirty="0" smtClean="0"/>
              <a:t>Лимитирующие факторы.</a:t>
            </a:r>
          </a:p>
          <a:p>
            <a:r>
              <a:rPr lang="ru-RU" sz="3000" dirty="0" smtClean="0"/>
              <a:t>Рубка лесов, осушение болот, выпас скота, рекреационное воздействие, сбор на букеты.</a:t>
            </a:r>
          </a:p>
          <a:p>
            <a:r>
              <a:rPr lang="ru-RU" sz="3000" b="1" dirty="0" smtClean="0"/>
              <a:t>Меры охраны.</a:t>
            </a:r>
          </a:p>
          <a:p>
            <a:r>
              <a:rPr lang="ru-RU" sz="3000" dirty="0" smtClean="0"/>
              <a:t>Внесен в Приложение II к Конвенции СИТЕС. Охраняется в </a:t>
            </a:r>
            <a:r>
              <a:rPr lang="ru-RU" sz="3000" dirty="0" err="1" smtClean="0"/>
              <a:t>Ильменском</a:t>
            </a:r>
            <a:r>
              <a:rPr lang="ru-RU" sz="3000" dirty="0" smtClean="0"/>
              <a:t> и Восточно-Уральском заповедниках </a:t>
            </a:r>
            <a:r>
              <a:rPr lang="ru-RU" sz="3000" dirty="0" smtClean="0"/>
              <a:t>, </a:t>
            </a:r>
            <a:r>
              <a:rPr lang="ru-RU" sz="3000" dirty="0" smtClean="0"/>
              <a:t>на территории памятников природы "</a:t>
            </a:r>
            <a:r>
              <a:rPr lang="ru-RU" sz="3000" dirty="0" err="1" smtClean="0"/>
              <a:t>Чебаркульский</a:t>
            </a:r>
            <a:r>
              <a:rPr lang="ru-RU" sz="3000" dirty="0" smtClean="0"/>
              <a:t> бор", "</a:t>
            </a:r>
            <a:r>
              <a:rPr lang="ru-RU" sz="3000" dirty="0" err="1" smtClean="0"/>
              <a:t>Уйский</a:t>
            </a:r>
            <a:r>
              <a:rPr lang="ru-RU" sz="3000" dirty="0" smtClean="0"/>
              <a:t> </a:t>
            </a:r>
            <a:r>
              <a:rPr lang="ru-RU" sz="3000" dirty="0" err="1" smtClean="0"/>
              <a:t>бор</a:t>
            </a:r>
            <a:r>
              <a:rPr lang="ru-RU" sz="3000" dirty="0" smtClean="0"/>
              <a:t>", "Река Ай...". Необходимы исследование состояния всех ранее известных в области популяций вида (в т. ч. на территории памятников природы "Озеро Смолино" и "Участок р. </a:t>
            </a:r>
            <a:r>
              <a:rPr lang="ru-RU" sz="3000" dirty="0" err="1" smtClean="0"/>
              <a:t>Караболка</a:t>
            </a:r>
            <a:r>
              <a:rPr lang="ru-RU" sz="3000" dirty="0" smtClean="0"/>
              <a:t>..."), организация особо охраняемых природных территорий в местах его произрастания, запрет сбора растений. Культивируется в Ботаническом </a:t>
            </a:r>
            <a:r>
              <a:rPr lang="ru-RU" dirty="0" smtClean="0"/>
              <a:t>саду </a:t>
            </a:r>
            <a:r>
              <a:rPr lang="ru-RU" dirty="0" err="1" smtClean="0"/>
              <a:t>УрО</a:t>
            </a:r>
            <a:r>
              <a:rPr lang="ru-RU" dirty="0" smtClean="0"/>
              <a:t> РАН (Екатеринбург) </a:t>
            </a:r>
            <a:r>
              <a:rPr lang="ru-RU" dirty="0" smtClean="0"/>
              <a:t>.</a:t>
            </a:r>
            <a:endParaRPr lang="ru-RU" dirty="0" smtClean="0"/>
          </a:p>
          <a:p>
            <a:pPr algn="ct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332656"/>
            <a:ext cx="4244280" cy="6336704"/>
          </a:xfrm>
        </p:spPr>
        <p:txBody>
          <a:bodyPr vert="vert270">
            <a:normAutofit fontScale="70000" lnSpcReduction="20000"/>
          </a:bodyPr>
          <a:lstStyle/>
          <a:p>
            <a:pPr algn="ctr">
              <a:buNone/>
            </a:pPr>
            <a:r>
              <a:rPr lang="ru-RU" b="1" dirty="0" smtClean="0">
                <a:solidFill>
                  <a:srgbClr val="E331C1"/>
                </a:solidFill>
                <a:effectLst>
                  <a:outerShdw blurRad="38100" dist="38100" dir="2700000" algn="tl">
                    <a:srgbClr val="000000"/>
                  </a:outerShdw>
                </a:effectLst>
                <a:latin typeface="Monotype Corsiva" pitchFamily="66" charset="0"/>
              </a:rPr>
              <a:t>ВОДЯНАЯ </a:t>
            </a:r>
            <a:r>
              <a:rPr lang="ru-RU" b="1" dirty="0" smtClean="0">
                <a:solidFill>
                  <a:srgbClr val="E331C1"/>
                </a:solidFill>
                <a:effectLst>
                  <a:outerShdw blurRad="38100" dist="38100" dir="2700000" algn="tl">
                    <a:srgbClr val="000000"/>
                  </a:outerShdw>
                </a:effectLst>
                <a:latin typeface="Monotype Corsiva" pitchFamily="66" charset="0"/>
              </a:rPr>
              <a:t>  НОЧНИЦА</a:t>
            </a:r>
          </a:p>
          <a:p>
            <a:pPr algn="ctr">
              <a:buNone/>
            </a:pPr>
            <a:endParaRPr lang="ru-RU" b="1" dirty="0" smtClean="0">
              <a:solidFill>
                <a:srgbClr val="E331C1"/>
              </a:solidFill>
              <a:effectLst>
                <a:outerShdw blurRad="38100" dist="38100" dir="2700000" algn="tl">
                  <a:srgbClr val="000000"/>
                </a:outerShdw>
              </a:effectLst>
              <a:latin typeface="Monotype Corsiva" pitchFamily="66" charset="0"/>
            </a:endParaRPr>
          </a:p>
          <a:p>
            <a:pPr algn="ctr">
              <a:buNone/>
            </a:pPr>
            <a:r>
              <a:rPr lang="ru-RU" sz="1700" b="1" dirty="0" smtClean="0">
                <a:latin typeface="Times New Roman" pitchFamily="18" charset="0"/>
              </a:rPr>
              <a:t>Распространение</a:t>
            </a:r>
            <a:r>
              <a:rPr lang="ru-RU" sz="1700" dirty="0" smtClean="0">
                <a:latin typeface="Times New Roman" pitchFamily="18" charset="0"/>
              </a:rPr>
              <a:t>. </a:t>
            </a:r>
            <a:r>
              <a:rPr lang="ru-RU" sz="1700" dirty="0" smtClean="0">
                <a:latin typeface="Times New Roman" pitchFamily="18" charset="0"/>
              </a:rPr>
              <a:t>На Урале встречается в Республике Башкортостан, Свердловской, Оренбургской и Курганской областях. </a:t>
            </a:r>
            <a:br>
              <a:rPr lang="ru-RU" sz="1700" dirty="0" smtClean="0">
                <a:latin typeface="Times New Roman" pitchFamily="18" charset="0"/>
              </a:rPr>
            </a:br>
            <a:r>
              <a:rPr lang="ru-RU" sz="1700" dirty="0" smtClean="0">
                <a:latin typeface="Times New Roman" pitchFamily="18" charset="0"/>
              </a:rPr>
              <a:t>   В Челябинской области водяная ночница отмечена в </a:t>
            </a:r>
            <a:r>
              <a:rPr lang="ru-RU" sz="1700" dirty="0" err="1" smtClean="0">
                <a:latin typeface="Times New Roman" pitchFamily="18" charset="0"/>
              </a:rPr>
              <a:t>Каслинском</a:t>
            </a:r>
            <a:r>
              <a:rPr lang="ru-RU" sz="1700" dirty="0" smtClean="0">
                <a:latin typeface="Times New Roman" pitchFamily="18" charset="0"/>
              </a:rPr>
              <a:t> р-не, Троицком заказнике, </a:t>
            </a:r>
            <a:r>
              <a:rPr lang="ru-RU" sz="1700" dirty="0" err="1" smtClean="0">
                <a:latin typeface="Times New Roman" pitchFamily="18" charset="0"/>
              </a:rPr>
              <a:t>Ильменском</a:t>
            </a:r>
            <a:r>
              <a:rPr lang="ru-RU" sz="1700" dirty="0" smtClean="0">
                <a:latin typeface="Times New Roman" pitchFamily="18" charset="0"/>
              </a:rPr>
              <a:t> заповеднике, </a:t>
            </a:r>
            <a:r>
              <a:rPr lang="ru-RU" sz="1700" dirty="0" err="1" smtClean="0">
                <a:latin typeface="Times New Roman" pitchFamily="18" charset="0"/>
              </a:rPr>
              <a:t>Саткинском</a:t>
            </a:r>
            <a:r>
              <a:rPr lang="ru-RU" sz="1700" dirty="0" smtClean="0">
                <a:latin typeface="Times New Roman" pitchFamily="18" charset="0"/>
              </a:rPr>
              <a:t> и </a:t>
            </a:r>
            <a:r>
              <a:rPr lang="ru-RU" sz="1700" dirty="0" err="1" smtClean="0">
                <a:latin typeface="Times New Roman" pitchFamily="18" charset="0"/>
              </a:rPr>
              <a:t>Катав-Ивановском</a:t>
            </a:r>
            <a:r>
              <a:rPr lang="ru-RU" sz="1700" dirty="0" smtClean="0">
                <a:latin typeface="Times New Roman" pitchFamily="18" charset="0"/>
              </a:rPr>
              <a:t> р-нах, а также на р. Тогузак у с. Алексеевка </a:t>
            </a:r>
            <a:r>
              <a:rPr lang="ru-RU" sz="1700" dirty="0" err="1" smtClean="0">
                <a:latin typeface="Times New Roman" pitchFamily="18" charset="0"/>
              </a:rPr>
              <a:t>Варненского</a:t>
            </a:r>
            <a:r>
              <a:rPr lang="ru-RU" sz="1700" dirty="0" smtClean="0">
                <a:latin typeface="Times New Roman" pitchFamily="18" charset="0"/>
              </a:rPr>
              <a:t> р-на, на оз. Малый </a:t>
            </a:r>
            <a:r>
              <a:rPr lang="ru-RU" sz="1700" dirty="0" err="1" smtClean="0">
                <a:latin typeface="Times New Roman" pitchFamily="18" charset="0"/>
              </a:rPr>
              <a:t>Еланчик</a:t>
            </a:r>
            <a:r>
              <a:rPr lang="ru-RU" sz="1700" dirty="0" smtClean="0">
                <a:latin typeface="Times New Roman" pitchFamily="18" charset="0"/>
              </a:rPr>
              <a:t>, р. Малая </a:t>
            </a:r>
            <a:r>
              <a:rPr lang="ru-RU" sz="1700" dirty="0" err="1" smtClean="0">
                <a:latin typeface="Times New Roman" pitchFamily="18" charset="0"/>
              </a:rPr>
              <a:t>Караганка</a:t>
            </a:r>
            <a:r>
              <a:rPr lang="ru-RU" sz="1700" dirty="0" smtClean="0">
                <a:latin typeface="Times New Roman" pitchFamily="18" charset="0"/>
              </a:rPr>
              <a:t> в окрестностях музея-заповедника «</a:t>
            </a:r>
            <a:r>
              <a:rPr lang="ru-RU" sz="1700" dirty="0" err="1" smtClean="0">
                <a:latin typeface="Times New Roman" pitchFamily="18" charset="0"/>
              </a:rPr>
              <a:t>Аркаим</a:t>
            </a:r>
            <a:r>
              <a:rPr lang="ru-RU" sz="1700" dirty="0" smtClean="0">
                <a:latin typeface="Times New Roman" pitchFamily="18" charset="0"/>
              </a:rPr>
              <a:t>», оз. </a:t>
            </a:r>
            <a:r>
              <a:rPr lang="ru-RU" sz="1700" dirty="0" err="1" smtClean="0">
                <a:latin typeface="Times New Roman" pitchFamily="18" charset="0"/>
              </a:rPr>
              <a:t>Зюраткуль</a:t>
            </a:r>
            <a:r>
              <a:rPr lang="ru-RU" sz="1700" dirty="0" smtClean="0">
                <a:latin typeface="Times New Roman" pitchFamily="18" charset="0"/>
              </a:rPr>
              <a:t>, по р. Урал близ горы Чека, на р. </a:t>
            </a:r>
            <a:r>
              <a:rPr lang="ru-RU" sz="1700" dirty="0" err="1" smtClean="0">
                <a:latin typeface="Times New Roman" pitchFamily="18" charset="0"/>
              </a:rPr>
              <a:t>Уй</a:t>
            </a:r>
            <a:r>
              <a:rPr lang="ru-RU" sz="1700" dirty="0" smtClean="0">
                <a:latin typeface="Times New Roman" pitchFamily="18" charset="0"/>
              </a:rPr>
              <a:t> возле г. Троицка.</a:t>
            </a:r>
            <a:br>
              <a:rPr lang="ru-RU" sz="1700" dirty="0" smtClean="0">
                <a:latin typeface="Times New Roman" pitchFamily="18" charset="0"/>
              </a:rPr>
            </a:br>
            <a:r>
              <a:rPr lang="ru-RU" sz="1700" dirty="0" smtClean="0">
                <a:latin typeface="Times New Roman" pitchFamily="18" charset="0"/>
              </a:rPr>
              <a:t>     </a:t>
            </a:r>
            <a:r>
              <a:rPr lang="ru-RU" sz="1700" b="1" dirty="0" smtClean="0">
                <a:latin typeface="Times New Roman" pitchFamily="18" charset="0"/>
              </a:rPr>
              <a:t>Численность</a:t>
            </a:r>
            <a:r>
              <a:rPr lang="ru-RU" sz="1700" dirty="0" smtClean="0">
                <a:latin typeface="Times New Roman" pitchFamily="18" charset="0"/>
              </a:rPr>
              <a:t>. Неизвестна.    </a:t>
            </a:r>
            <a:br>
              <a:rPr lang="ru-RU" sz="1700" dirty="0" smtClean="0">
                <a:latin typeface="Times New Roman" pitchFamily="18" charset="0"/>
              </a:rPr>
            </a:br>
            <a:r>
              <a:rPr lang="ru-RU" sz="1700" dirty="0" smtClean="0">
                <a:latin typeface="Times New Roman" pitchFamily="18" charset="0"/>
              </a:rPr>
              <a:t>   </a:t>
            </a:r>
            <a:r>
              <a:rPr lang="ru-RU" sz="1700" b="1" dirty="0" smtClean="0">
                <a:latin typeface="Times New Roman" pitchFamily="18" charset="0"/>
              </a:rPr>
              <a:t>Биология</a:t>
            </a:r>
            <a:r>
              <a:rPr lang="ru-RU" sz="1700" dirty="0" smtClean="0">
                <a:latin typeface="Times New Roman" pitchFamily="18" charset="0"/>
              </a:rPr>
              <a:t>. Оседлый вид. Зимует в пещерах и подземных сооружениях при температуре от 0 до 2 °С, больших скоплений не образует. Обычен в лесной и лесостепной зонах. В степной зоне встречается только вблизи водоемов. Питается комарами и другими мелкими насекомыми. Как правило, охотится над водной поверхностью, а при ветреной и дождливой погоде и над сушей. Убежищами в летний период служат дупла деревьев с округлой формой летка, расщелины скал, пещеры, различные сооружения человека. В апреле самки появляются в местах выведения потомства. Образуют выводковые колонии от 15 до 60 особей. Самцы держатся обособленно в районах пещер. Молодые рождаются в начале второй декады июня, в выводке обычно 1 детеныш. В ноябре впадает в спячку. </a:t>
            </a:r>
            <a:br>
              <a:rPr lang="ru-RU" sz="1700" dirty="0" smtClean="0">
                <a:latin typeface="Times New Roman" pitchFamily="18" charset="0"/>
              </a:rPr>
            </a:br>
            <a:r>
              <a:rPr lang="ru-RU" sz="1700" dirty="0" smtClean="0">
                <a:latin typeface="Times New Roman" pitchFamily="18" charset="0"/>
              </a:rPr>
              <a:t>     </a:t>
            </a:r>
            <a:r>
              <a:rPr lang="ru-RU" sz="1700" b="1" dirty="0" smtClean="0">
                <a:latin typeface="Times New Roman" pitchFamily="18" charset="0"/>
              </a:rPr>
              <a:t>Лимитирующие факторы</a:t>
            </a:r>
            <a:r>
              <a:rPr lang="ru-RU" sz="1700" dirty="0" smtClean="0">
                <a:latin typeface="Times New Roman" pitchFamily="18" charset="0"/>
              </a:rPr>
              <a:t>. Беспокойство на зимовках (в первую очередь посещение пещер туристами), вырубка дуплистых деревьев. </a:t>
            </a:r>
            <a:br>
              <a:rPr lang="ru-RU" sz="1700" dirty="0" smtClean="0">
                <a:latin typeface="Times New Roman" pitchFamily="18" charset="0"/>
              </a:rPr>
            </a:br>
            <a:r>
              <a:rPr lang="ru-RU" sz="1700" dirty="0" smtClean="0">
                <a:latin typeface="Times New Roman" pitchFamily="18" charset="0"/>
              </a:rPr>
              <a:t>   </a:t>
            </a:r>
            <a:br>
              <a:rPr lang="ru-RU" sz="1700" dirty="0" smtClean="0">
                <a:latin typeface="Times New Roman" pitchFamily="18" charset="0"/>
              </a:rPr>
            </a:br>
            <a:r>
              <a:rPr lang="ru-RU" sz="1700" dirty="0" smtClean="0">
                <a:latin typeface="Times New Roman" pitchFamily="18" charset="0"/>
              </a:rPr>
              <a:t>   </a:t>
            </a:r>
            <a:r>
              <a:rPr lang="ru-RU" sz="1700" b="1" dirty="0" smtClean="0">
                <a:latin typeface="Times New Roman" pitchFamily="18" charset="0"/>
              </a:rPr>
              <a:t>Меры охраны</a:t>
            </a:r>
            <a:r>
              <a:rPr lang="ru-RU" sz="1700" dirty="0" smtClean="0">
                <a:latin typeface="Times New Roman" pitchFamily="18" charset="0"/>
              </a:rPr>
              <a:t>. Охраняется в </a:t>
            </a:r>
            <a:r>
              <a:rPr lang="ru-RU" sz="1700" dirty="0" err="1" smtClean="0">
                <a:latin typeface="Times New Roman" pitchFamily="18" charset="0"/>
              </a:rPr>
              <a:t>Ильменском</a:t>
            </a:r>
            <a:r>
              <a:rPr lang="ru-RU" sz="1700" dirty="0" smtClean="0">
                <a:latin typeface="Times New Roman" pitchFamily="18" charset="0"/>
              </a:rPr>
              <a:t> заповеднике, Троицком заказнике, национальном парке «</a:t>
            </a:r>
            <a:r>
              <a:rPr lang="ru-RU" sz="1700" dirty="0" err="1" smtClean="0">
                <a:latin typeface="Times New Roman" pitchFamily="18" charset="0"/>
              </a:rPr>
              <a:t>Зюраткуль</a:t>
            </a:r>
            <a:r>
              <a:rPr lang="ru-RU" sz="1700" dirty="0" smtClean="0">
                <a:latin typeface="Times New Roman" pitchFamily="18" charset="0"/>
              </a:rPr>
              <a:t>». Целесообразно развешивание искусственных дуплянок по берегам водоемов</a:t>
            </a:r>
            <a:r>
              <a:rPr lang="ru-RU" sz="1400" dirty="0" smtClean="0">
                <a:latin typeface="Times New Roman" pitchFamily="18" charset="0"/>
              </a:rPr>
              <a:t>.</a:t>
            </a:r>
            <a:endParaRPr lang="ru-RU" sz="1400" dirty="0"/>
          </a:p>
        </p:txBody>
      </p:sp>
      <p:pic>
        <p:nvPicPr>
          <p:cNvPr id="5" name="Picture 7" descr="Myotis daubentoni "/>
          <p:cNvPicPr>
            <a:picLocks noGrp="1" noChangeAspect="1" noChangeArrowheads="1"/>
          </p:cNvPicPr>
          <p:nvPr>
            <p:ph sz="half" idx="1"/>
          </p:nvPr>
        </p:nvPicPr>
        <p:blipFill>
          <a:blip r:embed="rId2" cstate="print"/>
          <a:srcRect/>
          <a:stretch>
            <a:fillRect/>
          </a:stretch>
        </p:blipFill>
        <p:spPr bwMode="auto">
          <a:xfrm rot="16200000">
            <a:off x="-894841" y="1346532"/>
            <a:ext cx="6408712" cy="4092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в.gif"/>
          <p:cNvPicPr>
            <a:picLocks noGrp="1" noChangeAspect="1"/>
          </p:cNvPicPr>
          <p:nvPr>
            <p:ph sz="half" idx="1"/>
          </p:nvPr>
        </p:nvPicPr>
        <p:blipFill>
          <a:blip r:embed="rId2" cstate="print"/>
          <a:stretch>
            <a:fillRect/>
          </a:stretch>
        </p:blipFill>
        <p:spPr>
          <a:xfrm>
            <a:off x="239783" y="185309"/>
            <a:ext cx="4116193" cy="6340035"/>
          </a:xfrm>
        </p:spPr>
      </p:pic>
      <p:sp>
        <p:nvSpPr>
          <p:cNvPr id="4" name="Содержимое 3"/>
          <p:cNvSpPr>
            <a:spLocks noGrp="1"/>
          </p:cNvSpPr>
          <p:nvPr>
            <p:ph sz="half" idx="2"/>
          </p:nvPr>
        </p:nvSpPr>
        <p:spPr>
          <a:xfrm>
            <a:off x="4648200" y="260648"/>
            <a:ext cx="4316288" cy="6264696"/>
          </a:xfrm>
        </p:spPr>
        <p:txBody>
          <a:bodyPr>
            <a:normAutofit fontScale="40000" lnSpcReduction="20000"/>
          </a:bodyPr>
          <a:lstStyle/>
          <a:p>
            <a:pPr algn="ctr">
              <a:buNone/>
            </a:pPr>
            <a:r>
              <a:rPr lang="ru-RU" sz="6000" b="1" dirty="0" smtClean="0">
                <a:solidFill>
                  <a:srgbClr val="C00000"/>
                </a:solidFill>
                <a:latin typeface="Monotype Corsiva" pitchFamily="66" charset="0"/>
              </a:rPr>
              <a:t>ВЕНЕРИН БАШМАЧОК НАСТОЯЩИЙ</a:t>
            </a:r>
          </a:p>
          <a:p>
            <a:r>
              <a:rPr lang="ru-RU" b="1" dirty="0" smtClean="0"/>
              <a:t>Распространение.</a:t>
            </a:r>
          </a:p>
          <a:p>
            <a:r>
              <a:rPr lang="ru-RU" dirty="0" smtClean="0"/>
              <a:t>В </a:t>
            </a:r>
            <a:r>
              <a:rPr lang="ru-RU" dirty="0" smtClean="0"/>
              <a:t>Челябинской области встречается главным образом в </a:t>
            </a:r>
            <a:r>
              <a:rPr lang="ru-RU" dirty="0" err="1" smtClean="0"/>
              <a:t>горно-лесной</a:t>
            </a:r>
            <a:r>
              <a:rPr lang="ru-RU" dirty="0" smtClean="0"/>
              <a:t> зоне (в окрестностях городов Миасс, Чебаркуль, Златоуст, пос. Бердяуш </a:t>
            </a:r>
            <a:r>
              <a:rPr lang="ru-RU" dirty="0" err="1" smtClean="0"/>
              <a:t>Саткинского</a:t>
            </a:r>
            <a:r>
              <a:rPr lang="ru-RU" dirty="0" smtClean="0"/>
              <a:t> р-на, оз. </a:t>
            </a:r>
            <a:r>
              <a:rPr lang="ru-RU" dirty="0" err="1" smtClean="0"/>
              <a:t>Аракуль</a:t>
            </a:r>
            <a:r>
              <a:rPr lang="ru-RU" dirty="0" smtClean="0"/>
              <a:t>, в верховьях р. Сим у с. </a:t>
            </a:r>
            <a:r>
              <a:rPr lang="ru-RU" dirty="0" err="1" smtClean="0"/>
              <a:t>Серпиевка</a:t>
            </a:r>
            <a:r>
              <a:rPr lang="ru-RU" dirty="0" smtClean="0"/>
              <a:t> </a:t>
            </a:r>
            <a:r>
              <a:rPr lang="ru-RU" dirty="0" err="1" smtClean="0"/>
              <a:t>Катав-Ивановского</a:t>
            </a:r>
            <a:r>
              <a:rPr lang="ru-RU" dirty="0" smtClean="0"/>
              <a:t> р-на) </a:t>
            </a:r>
            <a:r>
              <a:rPr lang="ru-RU" dirty="0" smtClean="0"/>
              <a:t>и </a:t>
            </a:r>
            <a:r>
              <a:rPr lang="ru-RU" dirty="0" smtClean="0"/>
              <a:t>на севере лесостепной зоны (близ пос. </a:t>
            </a:r>
            <a:r>
              <a:rPr lang="ru-RU" dirty="0" err="1" smtClean="0"/>
              <a:t>Метлино</a:t>
            </a:r>
            <a:r>
              <a:rPr lang="ru-RU" dirty="0" smtClean="0"/>
              <a:t> (ЗАТО г. Озерск), д. </a:t>
            </a:r>
            <a:r>
              <a:rPr lang="ru-RU" dirty="0" err="1" smtClean="0"/>
              <a:t>Усть-Караболка</a:t>
            </a:r>
            <a:r>
              <a:rPr lang="ru-RU" dirty="0" smtClean="0"/>
              <a:t> и с. Багаряк </a:t>
            </a:r>
            <a:r>
              <a:rPr lang="ru-RU" dirty="0" err="1" smtClean="0"/>
              <a:t>Каслинского</a:t>
            </a:r>
            <a:r>
              <a:rPr lang="ru-RU" dirty="0" smtClean="0"/>
              <a:t> р-на) </a:t>
            </a:r>
            <a:r>
              <a:rPr lang="ru-RU" dirty="0" smtClean="0"/>
              <a:t>. </a:t>
            </a:r>
            <a:r>
              <a:rPr lang="ru-RU" dirty="0" smtClean="0"/>
              <a:t>На юге лесостепной и в степной зоне известен по единичным находкам в островных сосновых борах (</a:t>
            </a:r>
            <a:r>
              <a:rPr lang="ru-RU" dirty="0" err="1" smtClean="0"/>
              <a:t>Уйский</a:t>
            </a:r>
            <a:r>
              <a:rPr lang="ru-RU" dirty="0" smtClean="0"/>
              <a:t>, Карагайский, </a:t>
            </a:r>
            <a:r>
              <a:rPr lang="ru-RU" dirty="0" err="1" smtClean="0"/>
              <a:t>Санарский</a:t>
            </a:r>
            <a:r>
              <a:rPr lang="ru-RU" dirty="0" smtClean="0"/>
              <a:t>, </a:t>
            </a:r>
            <a:r>
              <a:rPr lang="ru-RU" dirty="0" err="1" smtClean="0"/>
              <a:t>Еткульский</a:t>
            </a:r>
            <a:r>
              <a:rPr lang="ru-RU" dirty="0" smtClean="0"/>
              <a:t> боры) </a:t>
            </a:r>
            <a:r>
              <a:rPr lang="ru-RU" dirty="0" smtClean="0"/>
              <a:t> </a:t>
            </a:r>
            <a:r>
              <a:rPr lang="ru-RU" dirty="0" smtClean="0"/>
              <a:t>и березовых колках. Наиболее южное местонахождение в области отмечено в </a:t>
            </a:r>
            <a:r>
              <a:rPr lang="ru-RU" dirty="0" err="1" smtClean="0"/>
              <a:t>Джабык-Карагайском</a:t>
            </a:r>
            <a:r>
              <a:rPr lang="ru-RU" dirty="0" smtClean="0"/>
              <a:t> бору </a:t>
            </a:r>
            <a:r>
              <a:rPr lang="ru-RU" dirty="0" smtClean="0"/>
              <a:t>.</a:t>
            </a:r>
            <a:endParaRPr lang="ru-RU" dirty="0" smtClean="0"/>
          </a:p>
          <a:p>
            <a:r>
              <a:rPr lang="ru-RU" b="1" dirty="0" smtClean="0"/>
              <a:t>Биология.</a:t>
            </a:r>
          </a:p>
          <a:p>
            <a:r>
              <a:rPr lang="ru-RU" dirty="0" err="1" smtClean="0"/>
              <a:t>Короткокорневищный</a:t>
            </a:r>
            <a:r>
              <a:rPr lang="ru-RU" dirty="0" smtClean="0"/>
              <a:t> травянистый многолетник. Кальцефил, встречается обычно на подстилающих породах, богатых кальцием и магнием. Произрастает в лиственных, смешанных и хвойных лесах, березовых колках, в заболоченных редколесьях и по окраинам низинных болот. Имеет длительный период подземного микотрофного развития. Размножается семенами и вегетативно (ветвлением корневища).</a:t>
            </a:r>
          </a:p>
          <a:p>
            <a:r>
              <a:rPr lang="ru-RU" b="1" dirty="0" smtClean="0"/>
              <a:t>Лимитирующие факторы.</a:t>
            </a:r>
          </a:p>
          <a:p>
            <a:r>
              <a:rPr lang="ru-RU" dirty="0" smtClean="0"/>
              <a:t>Рубка лесов, осушительная мелиорация, выпас скота, рекреационное воздействие, сбор на букеты.</a:t>
            </a:r>
          </a:p>
          <a:p>
            <a:r>
              <a:rPr lang="ru-RU" b="1" dirty="0" smtClean="0"/>
              <a:t>Меры охраны.</a:t>
            </a:r>
          </a:p>
          <a:p>
            <a:r>
              <a:rPr lang="ru-RU" dirty="0" smtClean="0"/>
              <a:t>Внесен в Приложение II к Конвенции СИТЕС. Охраняется в </a:t>
            </a:r>
            <a:r>
              <a:rPr lang="ru-RU" dirty="0" err="1" smtClean="0"/>
              <a:t>Ильменском</a:t>
            </a:r>
            <a:r>
              <a:rPr lang="ru-RU" dirty="0" smtClean="0"/>
              <a:t> и Восточно-Уральском заповедниках </a:t>
            </a:r>
            <a:r>
              <a:rPr lang="ru-RU" dirty="0" smtClean="0"/>
              <a:t>, </a:t>
            </a:r>
            <a:r>
              <a:rPr lang="ru-RU" dirty="0" smtClean="0"/>
              <a:t>национальном парке "</a:t>
            </a:r>
            <a:r>
              <a:rPr lang="ru-RU" dirty="0" err="1" smtClean="0"/>
              <a:t>Зюраткуль</a:t>
            </a:r>
            <a:r>
              <a:rPr lang="ru-RU" dirty="0" smtClean="0"/>
              <a:t>", Троицком заказнике </a:t>
            </a:r>
            <a:r>
              <a:rPr lang="ru-RU" dirty="0" smtClean="0"/>
              <a:t>, </a:t>
            </a:r>
            <a:r>
              <a:rPr lang="ru-RU" dirty="0" smtClean="0"/>
              <a:t>на территории памятников природы "</a:t>
            </a:r>
            <a:r>
              <a:rPr lang="ru-RU" dirty="0" err="1" smtClean="0"/>
              <a:t>Чебаркульский</a:t>
            </a:r>
            <a:r>
              <a:rPr lang="ru-RU" dirty="0" smtClean="0"/>
              <a:t> бор", "</a:t>
            </a:r>
            <a:r>
              <a:rPr lang="ru-RU" dirty="0" err="1" smtClean="0"/>
              <a:t>Еткульский</a:t>
            </a:r>
            <a:r>
              <a:rPr lang="ru-RU" dirty="0" smtClean="0"/>
              <a:t> </a:t>
            </a:r>
            <a:r>
              <a:rPr lang="ru-RU" dirty="0" err="1" smtClean="0"/>
              <a:t>бор</a:t>
            </a:r>
            <a:r>
              <a:rPr lang="ru-RU" dirty="0" smtClean="0"/>
              <a:t>", "</a:t>
            </a:r>
            <a:r>
              <a:rPr lang="ru-RU" dirty="0" err="1" smtClean="0"/>
              <a:t>Уйский</a:t>
            </a:r>
            <a:r>
              <a:rPr lang="ru-RU" dirty="0" smtClean="0"/>
              <a:t> </a:t>
            </a:r>
            <a:r>
              <a:rPr lang="ru-RU" dirty="0" err="1" smtClean="0"/>
              <a:t>бор</a:t>
            </a:r>
            <a:r>
              <a:rPr lang="ru-RU" dirty="0" smtClean="0"/>
              <a:t>", "Карагайский бор", "</a:t>
            </a:r>
            <a:r>
              <a:rPr lang="ru-RU" dirty="0" err="1" smtClean="0"/>
              <a:t>Ларинский</a:t>
            </a:r>
            <a:r>
              <a:rPr lang="ru-RU" dirty="0" smtClean="0"/>
              <a:t> </a:t>
            </a:r>
            <a:r>
              <a:rPr lang="ru-RU" dirty="0" err="1" smtClean="0"/>
              <a:t>бор</a:t>
            </a:r>
            <a:r>
              <a:rPr lang="ru-RU" dirty="0" smtClean="0"/>
              <a:t>", "Джабык-Карагайский бор" и др. Необходимы исследование состояния всех ранее известных в области популяций вида (в т. ч. на территории памятников природы "Участок р. </a:t>
            </a:r>
            <a:r>
              <a:rPr lang="ru-RU" dirty="0" err="1" smtClean="0"/>
              <a:t>Караболка</a:t>
            </a:r>
            <a:r>
              <a:rPr lang="ru-RU" dirty="0" smtClean="0"/>
              <a:t>...", "</a:t>
            </a:r>
            <a:r>
              <a:rPr lang="ru-RU" dirty="0" err="1" smtClean="0"/>
              <a:t>Санарский</a:t>
            </a:r>
            <a:r>
              <a:rPr lang="ru-RU" dirty="0" smtClean="0"/>
              <a:t> бор"), создание особо охраняемых природных территорий в местах его произрастания, запрет сбора растений. Культивируется в Ботаническом саду </a:t>
            </a:r>
            <a:r>
              <a:rPr lang="ru-RU" dirty="0" err="1" smtClean="0"/>
              <a:t>УрО</a:t>
            </a:r>
            <a:r>
              <a:rPr lang="ru-RU" dirty="0" smtClean="0"/>
              <a:t> РАН (Екатеринбург</a:t>
            </a:r>
            <a:r>
              <a:rPr lang="ru-RU" dirty="0" smtClean="0"/>
              <a:t>).</a:t>
            </a:r>
            <a:endParaRPr lang="ru-RU" dirty="0" smtClean="0"/>
          </a:p>
          <a:p>
            <a:pPr>
              <a:buNone/>
            </a:pP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вы.gif"/>
          <p:cNvPicPr>
            <a:picLocks noGrp="1" noChangeAspect="1"/>
          </p:cNvPicPr>
          <p:nvPr>
            <p:ph sz="half" idx="1"/>
          </p:nvPr>
        </p:nvPicPr>
        <p:blipFill>
          <a:blip r:embed="rId2" cstate="print"/>
          <a:stretch>
            <a:fillRect/>
          </a:stretch>
        </p:blipFill>
        <p:spPr>
          <a:xfrm>
            <a:off x="80694" y="260648"/>
            <a:ext cx="4275282" cy="6192687"/>
          </a:xfrm>
        </p:spPr>
      </p:pic>
      <p:sp>
        <p:nvSpPr>
          <p:cNvPr id="4" name="Содержимое 3"/>
          <p:cNvSpPr>
            <a:spLocks noGrp="1"/>
          </p:cNvSpPr>
          <p:nvPr>
            <p:ph sz="half" idx="2"/>
          </p:nvPr>
        </p:nvSpPr>
        <p:spPr>
          <a:xfrm>
            <a:off x="4648200" y="188640"/>
            <a:ext cx="4388296" cy="6480720"/>
          </a:xfrm>
        </p:spPr>
        <p:txBody>
          <a:bodyPr>
            <a:normAutofit fontScale="55000" lnSpcReduction="20000"/>
          </a:bodyPr>
          <a:lstStyle/>
          <a:p>
            <a:pPr algn="ctr">
              <a:buNone/>
            </a:pPr>
            <a:r>
              <a:rPr lang="ru-RU" sz="4400" b="1" dirty="0" smtClean="0">
                <a:solidFill>
                  <a:srgbClr val="C00000"/>
                </a:solidFill>
                <a:latin typeface="Monotype Corsiva" pitchFamily="66" charset="0"/>
              </a:rPr>
              <a:t>ИВА </a:t>
            </a:r>
            <a:r>
              <a:rPr lang="ru-RU" sz="4400" b="1" dirty="0" smtClean="0">
                <a:solidFill>
                  <a:srgbClr val="C00000"/>
                </a:solidFill>
                <a:latin typeface="Monotype Corsiva" pitchFamily="66" charset="0"/>
              </a:rPr>
              <a:t> СЕТЧАТАЯ</a:t>
            </a:r>
            <a:endParaRPr lang="ru-RU" sz="4400" b="1" dirty="0" smtClean="0">
              <a:solidFill>
                <a:srgbClr val="C00000"/>
              </a:solidFill>
              <a:latin typeface="Monotype Corsiva" pitchFamily="66" charset="0"/>
            </a:endParaRPr>
          </a:p>
          <a:p>
            <a:r>
              <a:rPr lang="ru-RU" b="1" dirty="0" smtClean="0"/>
              <a:t>Распространение.</a:t>
            </a:r>
          </a:p>
          <a:p>
            <a:r>
              <a:rPr lang="ru-RU" dirty="0" smtClean="0"/>
              <a:t>Арктика, верхние пояса гор Евразии и Северной </a:t>
            </a:r>
            <a:r>
              <a:rPr lang="ru-RU" dirty="0" smtClean="0"/>
              <a:t>Америки. </a:t>
            </a:r>
            <a:r>
              <a:rPr lang="ru-RU" dirty="0" smtClean="0"/>
              <a:t>Встречается в высокогорьях Полярного, Приполярного и Северного Урала </a:t>
            </a:r>
            <a:r>
              <a:rPr lang="ru-RU" dirty="0" smtClean="0"/>
              <a:t>.</a:t>
            </a:r>
            <a:endParaRPr lang="ru-RU" dirty="0" smtClean="0"/>
          </a:p>
          <a:p>
            <a:r>
              <a:rPr lang="ru-RU" dirty="0" smtClean="0"/>
              <a:t>На Южном Урале отмечен на вершине </a:t>
            </a:r>
            <a:r>
              <a:rPr lang="ru-RU" dirty="0" err="1" smtClean="0"/>
              <a:t>Откликной</a:t>
            </a:r>
            <a:r>
              <a:rPr lang="ru-RU" dirty="0" smtClean="0"/>
              <a:t> Гребень хребта Большой </a:t>
            </a:r>
            <a:r>
              <a:rPr lang="ru-RU" dirty="0" err="1" smtClean="0"/>
              <a:t>Таганай</a:t>
            </a:r>
            <a:r>
              <a:rPr lang="ru-RU" dirty="0" smtClean="0"/>
              <a:t> </a:t>
            </a:r>
            <a:r>
              <a:rPr lang="ru-RU" dirty="0" smtClean="0"/>
              <a:t>, </a:t>
            </a:r>
            <a:r>
              <a:rPr lang="ru-RU" dirty="0" smtClean="0"/>
              <a:t>это местонахождение значительно удалено к югу от ближайших северо-уральских. Прежние указания этого вида для других вершин Южного Урала (хребет </a:t>
            </a:r>
            <a:r>
              <a:rPr lang="ru-RU" dirty="0" err="1" smtClean="0"/>
              <a:t>Зигальга</a:t>
            </a:r>
            <a:r>
              <a:rPr lang="ru-RU" dirty="0" smtClean="0"/>
              <a:t>, горный массив </a:t>
            </a:r>
            <a:r>
              <a:rPr lang="ru-RU" dirty="0" err="1" smtClean="0"/>
              <a:t>Иремель</a:t>
            </a:r>
            <a:r>
              <a:rPr lang="ru-RU" dirty="0" smtClean="0"/>
              <a:t>)</a:t>
            </a:r>
            <a:endParaRPr lang="ru-RU" dirty="0" smtClean="0"/>
          </a:p>
          <a:p>
            <a:r>
              <a:rPr lang="ru-RU" b="1" dirty="0" smtClean="0"/>
              <a:t>Биология.</a:t>
            </a:r>
          </a:p>
          <a:p>
            <a:r>
              <a:rPr lang="ru-RU" dirty="0" smtClean="0"/>
              <a:t>Стелющийся кустарник. Произрастает на влажных каменистых и щебнистых участках горных тундр, на скалах и незадернованных склонах, в пятнистых и </a:t>
            </a:r>
            <a:r>
              <a:rPr lang="ru-RU" dirty="0" err="1" smtClean="0"/>
              <a:t>ивнячковых</a:t>
            </a:r>
            <a:r>
              <a:rPr lang="ru-RU" dirty="0" smtClean="0"/>
              <a:t> тундрах. Предпочитает основные горные породы, нуждается в богатом минеральном питании. Способен расти при умеренном и избыточном увлажнении. Селится на дренированном </a:t>
            </a:r>
            <a:r>
              <a:rPr lang="ru-RU" dirty="0" smtClean="0"/>
              <a:t>субстрате. </a:t>
            </a:r>
            <a:r>
              <a:rPr lang="ru-RU" dirty="0" smtClean="0"/>
              <a:t>Размножается семенами и вегетативно.</a:t>
            </a:r>
          </a:p>
          <a:p>
            <a:r>
              <a:rPr lang="ru-RU" b="1" dirty="0" smtClean="0"/>
              <a:t>Лимитирующие факторы.</a:t>
            </a:r>
          </a:p>
          <a:p>
            <a:r>
              <a:rPr lang="ru-RU" dirty="0" smtClean="0"/>
              <a:t>Рекреационное воздействие. Из-за низкой численности популяции возможно ее исчезновение вследствие любых изменений окружающей среды.</a:t>
            </a:r>
          </a:p>
          <a:p>
            <a:r>
              <a:rPr lang="ru-RU" b="1" dirty="0" smtClean="0"/>
              <a:t>Меры охраны.</a:t>
            </a:r>
          </a:p>
          <a:p>
            <a:r>
              <a:rPr lang="ru-RU" dirty="0" smtClean="0"/>
              <a:t>Охраняется в национальном парке "</a:t>
            </a:r>
            <a:r>
              <a:rPr lang="ru-RU" dirty="0" err="1" smtClean="0"/>
              <a:t>Таганай</a:t>
            </a:r>
            <a:r>
              <a:rPr lang="ru-RU" dirty="0" smtClean="0"/>
              <a:t>".</a:t>
            </a:r>
          </a:p>
          <a:p>
            <a:pPr>
              <a:buNone/>
            </a:pP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аа.gif"/>
          <p:cNvPicPr>
            <a:picLocks noGrp="1" noChangeAspect="1"/>
          </p:cNvPicPr>
          <p:nvPr>
            <p:ph sz="half" idx="1"/>
          </p:nvPr>
        </p:nvPicPr>
        <p:blipFill>
          <a:blip r:embed="rId2" cstate="print"/>
          <a:stretch>
            <a:fillRect/>
          </a:stretch>
        </p:blipFill>
        <p:spPr>
          <a:xfrm>
            <a:off x="107504" y="404664"/>
            <a:ext cx="4368147" cy="5832648"/>
          </a:xfrm>
        </p:spPr>
      </p:pic>
      <p:sp>
        <p:nvSpPr>
          <p:cNvPr id="4" name="Содержимое 3"/>
          <p:cNvSpPr>
            <a:spLocks noGrp="1"/>
          </p:cNvSpPr>
          <p:nvPr>
            <p:ph sz="half" idx="2"/>
          </p:nvPr>
        </p:nvSpPr>
        <p:spPr>
          <a:xfrm>
            <a:off x="4648200" y="116632"/>
            <a:ext cx="4316288" cy="6552728"/>
          </a:xfrm>
        </p:spPr>
        <p:txBody>
          <a:bodyPr>
            <a:normAutofit fontScale="47500" lnSpcReduction="20000"/>
          </a:bodyPr>
          <a:lstStyle/>
          <a:p>
            <a:pPr algn="ctr">
              <a:buNone/>
            </a:pPr>
            <a:r>
              <a:rPr lang="ru-RU" sz="5100" b="1" dirty="0" smtClean="0">
                <a:solidFill>
                  <a:srgbClr val="C00000"/>
                </a:solidFill>
                <a:latin typeface="Monotype Corsiva" pitchFamily="66" charset="0"/>
              </a:rPr>
              <a:t>КУВШИНКА </a:t>
            </a:r>
            <a:endParaRPr lang="ru-RU" sz="5100" b="1" dirty="0" smtClean="0">
              <a:solidFill>
                <a:srgbClr val="C00000"/>
              </a:solidFill>
              <a:latin typeface="Monotype Corsiva" pitchFamily="66" charset="0"/>
            </a:endParaRPr>
          </a:p>
          <a:p>
            <a:pPr algn="ctr">
              <a:buNone/>
            </a:pPr>
            <a:r>
              <a:rPr lang="ru-RU" sz="5100" b="1" dirty="0" smtClean="0">
                <a:solidFill>
                  <a:srgbClr val="C00000"/>
                </a:solidFill>
                <a:latin typeface="Monotype Corsiva" pitchFamily="66" charset="0"/>
              </a:rPr>
              <a:t>ЧИСТО-БЕЛАЯ</a:t>
            </a:r>
          </a:p>
          <a:p>
            <a:r>
              <a:rPr lang="ru-RU" b="1" dirty="0" smtClean="0"/>
              <a:t>Распространение.</a:t>
            </a:r>
          </a:p>
          <a:p>
            <a:r>
              <a:rPr lang="ru-RU" dirty="0" smtClean="0"/>
              <a:t>Умеренная зона Европы, Сибири (на востоке отмечен до оз. Байкал), Кавказ, Средняя Азия </a:t>
            </a:r>
            <a:r>
              <a:rPr lang="ru-RU" dirty="0" smtClean="0"/>
              <a:t>. </a:t>
            </a:r>
            <a:r>
              <a:rPr lang="ru-RU" dirty="0" smtClean="0"/>
              <a:t>Встречается на Северном, Среднем и Южном Урале </a:t>
            </a:r>
            <a:r>
              <a:rPr lang="ru-RU" dirty="0" smtClean="0"/>
              <a:t>.</a:t>
            </a:r>
            <a:endParaRPr lang="ru-RU" dirty="0" smtClean="0"/>
          </a:p>
          <a:p>
            <a:r>
              <a:rPr lang="ru-RU" dirty="0" smtClean="0"/>
              <a:t>Произрастает по всей территории Челябинской области </a:t>
            </a:r>
            <a:r>
              <a:rPr lang="ru-RU" dirty="0" smtClean="0"/>
              <a:t>, </a:t>
            </a:r>
            <a:r>
              <a:rPr lang="ru-RU" dirty="0" smtClean="0"/>
              <a:t>но в последнее время наблюдается резкое сокращение численности, а также полное исчезновение вида из многих водоемов (в частности, на значительном протяжении рек Миасс и Урал</a:t>
            </a:r>
            <a:r>
              <a:rPr lang="ru-RU" dirty="0" smtClean="0"/>
              <a:t>).</a:t>
            </a:r>
            <a:endParaRPr lang="ru-RU" dirty="0" smtClean="0"/>
          </a:p>
          <a:p>
            <a:r>
              <a:rPr lang="ru-RU" b="1" dirty="0" smtClean="0"/>
              <a:t>Биология.</a:t>
            </a:r>
          </a:p>
          <a:p>
            <a:r>
              <a:rPr lang="ru-RU" dirty="0" smtClean="0"/>
              <a:t>Водный длиннокорневищный травянистый многолетник. Произрастает в прудах, озерах, старицах и заводях рек с медленным течением на глубине 0,3-2,0 м. Размножается семенами и вегетативно (ветвлением корневища).</a:t>
            </a:r>
          </a:p>
          <a:p>
            <a:r>
              <a:rPr lang="ru-RU" b="1" dirty="0" smtClean="0"/>
              <a:t>Лимитирующие факторы.</a:t>
            </a:r>
          </a:p>
          <a:p>
            <a:r>
              <a:rPr lang="ru-RU" dirty="0" smtClean="0"/>
              <a:t>Загрязнение водоемов и нарушение их гидрологического режима, сбор цветков на букеты, заготовка корневищ в качестве лекарственного сырья.</a:t>
            </a:r>
          </a:p>
          <a:p>
            <a:r>
              <a:rPr lang="ru-RU" b="1" dirty="0" smtClean="0"/>
              <a:t>Меры охраны.</a:t>
            </a:r>
          </a:p>
          <a:p>
            <a:r>
              <a:rPr lang="ru-RU" dirty="0" smtClean="0"/>
              <a:t>Охраняется в </a:t>
            </a:r>
            <a:r>
              <a:rPr lang="ru-RU" dirty="0" err="1" smtClean="0"/>
              <a:t>Ильменском</a:t>
            </a:r>
            <a:r>
              <a:rPr lang="ru-RU" dirty="0" smtClean="0"/>
              <a:t> и Восточно-Уральском заповедниках </a:t>
            </a:r>
            <a:r>
              <a:rPr lang="ru-RU" dirty="0" smtClean="0"/>
              <a:t>, </a:t>
            </a:r>
            <a:r>
              <a:rPr lang="ru-RU" dirty="0" smtClean="0"/>
              <a:t>музее-заповеднике "</a:t>
            </a:r>
            <a:r>
              <a:rPr lang="ru-RU" dirty="0" err="1" smtClean="0"/>
              <a:t>Аркаим</a:t>
            </a:r>
            <a:r>
              <a:rPr lang="ru-RU" dirty="0" smtClean="0"/>
              <a:t>" </a:t>
            </a:r>
            <a:r>
              <a:rPr lang="ru-RU" dirty="0" smtClean="0"/>
              <a:t>, </a:t>
            </a:r>
            <a:r>
              <a:rPr lang="ru-RU" dirty="0" smtClean="0"/>
              <a:t>Троицком </a:t>
            </a:r>
            <a:r>
              <a:rPr lang="ru-RU" dirty="0" smtClean="0"/>
              <a:t>заказнике, </a:t>
            </a:r>
            <a:r>
              <a:rPr lang="ru-RU" dirty="0" smtClean="0"/>
              <a:t>на территории памятников природы "Озеро Большой </a:t>
            </a:r>
            <a:r>
              <a:rPr lang="ru-RU" dirty="0" err="1" smtClean="0"/>
              <a:t>Еланчик</a:t>
            </a:r>
            <a:r>
              <a:rPr lang="ru-RU" dirty="0" smtClean="0"/>
              <a:t>", "Озеро Песчаное", "Озеро </a:t>
            </a:r>
            <a:r>
              <a:rPr lang="ru-RU" dirty="0" err="1" smtClean="0"/>
              <a:t>Боровушка</a:t>
            </a:r>
            <a:r>
              <a:rPr lang="ru-RU" dirty="0" smtClean="0"/>
              <a:t>", "Остров на озере </a:t>
            </a:r>
            <a:r>
              <a:rPr lang="ru-RU" dirty="0" err="1" smtClean="0"/>
              <a:t>Белишкуль</a:t>
            </a:r>
            <a:r>
              <a:rPr lang="ru-RU" dirty="0" smtClean="0"/>
              <a:t>", "Река Ай..." и др. Необходимы контроль за состоянием популяций вида на особо охраняемых природных территориях и в окрестностях населенных пунктов, охрана водоемов от загрязнения, запрет сбора цветков и заготовки корневищ.</a:t>
            </a:r>
          </a:p>
          <a:p>
            <a:pPr algn="ctr">
              <a:buNone/>
            </a:pPr>
            <a:endParaRPr lang="ru-RU" b="1" dirty="0" smtClean="0">
              <a:solidFill>
                <a:srgbClr val="C00000"/>
              </a:solidFill>
              <a:latin typeface="Monotype Corsiva" pitchFamily="66" charset="0"/>
            </a:endParaRPr>
          </a:p>
          <a:p>
            <a:pPr>
              <a:buNone/>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щ.gif"/>
          <p:cNvPicPr>
            <a:picLocks noGrp="1" noChangeAspect="1"/>
          </p:cNvPicPr>
          <p:nvPr>
            <p:ph sz="half" idx="1"/>
          </p:nvPr>
        </p:nvPicPr>
        <p:blipFill>
          <a:blip r:embed="rId2" cstate="print"/>
          <a:stretch>
            <a:fillRect/>
          </a:stretch>
        </p:blipFill>
        <p:spPr>
          <a:xfrm>
            <a:off x="246698" y="103924"/>
            <a:ext cx="3965261" cy="6493428"/>
          </a:xfrm>
        </p:spPr>
      </p:pic>
      <p:sp>
        <p:nvSpPr>
          <p:cNvPr id="4" name="Содержимое 3"/>
          <p:cNvSpPr>
            <a:spLocks noGrp="1"/>
          </p:cNvSpPr>
          <p:nvPr>
            <p:ph sz="half" idx="2"/>
          </p:nvPr>
        </p:nvSpPr>
        <p:spPr>
          <a:xfrm>
            <a:off x="4648200" y="260648"/>
            <a:ext cx="4388296" cy="6408712"/>
          </a:xfrm>
        </p:spPr>
        <p:txBody>
          <a:bodyPr>
            <a:normAutofit fontScale="55000" lnSpcReduction="20000"/>
          </a:bodyPr>
          <a:lstStyle/>
          <a:p>
            <a:pPr algn="ctr">
              <a:buNone/>
            </a:pPr>
            <a:r>
              <a:rPr lang="ru-RU" sz="5100" b="1" dirty="0" smtClean="0">
                <a:solidFill>
                  <a:srgbClr val="C00000"/>
                </a:solidFill>
                <a:latin typeface="Monotype Corsiva" pitchFamily="66" charset="0"/>
              </a:rPr>
              <a:t>ГВОЗДИКА УРАЛЬСКАЯ</a:t>
            </a:r>
          </a:p>
          <a:p>
            <a:r>
              <a:rPr lang="ru-RU" b="1" dirty="0" smtClean="0"/>
              <a:t>Распространение.</a:t>
            </a:r>
          </a:p>
          <a:p>
            <a:r>
              <a:rPr lang="ru-RU" dirty="0" smtClean="0"/>
              <a:t>Эндемик Южного Урала. Почти весь ареал располагается в долинах рек Урал и Сакмара в пределах Оренбургской области, лишь немного заходя на крайний юго-восток </a:t>
            </a:r>
            <a:r>
              <a:rPr lang="ru-RU" dirty="0" smtClean="0"/>
              <a:t>Башкортостана.</a:t>
            </a:r>
            <a:endParaRPr lang="ru-RU" dirty="0" smtClean="0"/>
          </a:p>
          <a:p>
            <a:r>
              <a:rPr lang="ru-RU" dirty="0" smtClean="0"/>
              <a:t>В Челябинской области достоверно известно лишь одно местонахождение на горе Чека </a:t>
            </a:r>
            <a:r>
              <a:rPr lang="ru-RU" dirty="0" smtClean="0"/>
              <a:t>, </a:t>
            </a:r>
            <a:r>
              <a:rPr lang="ru-RU" dirty="0" smtClean="0"/>
              <a:t>однако по левобережью р. Урал в пределах Кизильского р-на гвоздика уральская, видимо, встречается достаточно регулярно </a:t>
            </a:r>
            <a:r>
              <a:rPr lang="ru-RU" dirty="0" smtClean="0"/>
              <a:t>. </a:t>
            </a:r>
            <a:r>
              <a:rPr lang="ru-RU" dirty="0" smtClean="0"/>
              <a:t>Указания на ряд находок за пределами Кизильского р-на </a:t>
            </a:r>
          </a:p>
          <a:p>
            <a:r>
              <a:rPr lang="ru-RU" b="1" dirty="0" smtClean="0"/>
              <a:t>Биология.</a:t>
            </a:r>
          </a:p>
          <a:p>
            <a:r>
              <a:rPr lang="ru-RU" dirty="0" smtClean="0"/>
              <a:t>Полукустарничек. Произрастает в </a:t>
            </a:r>
            <a:r>
              <a:rPr lang="ru-RU" dirty="0" err="1" smtClean="0"/>
              <a:t>петрофитных</a:t>
            </a:r>
            <a:r>
              <a:rPr lang="ru-RU" dirty="0" smtClean="0"/>
              <a:t> разреженных сообществах на локальных щебнистых и скальных участках горной степи, по скалам, на выходах пород различного состава (чаще на основных породах). Размножается семенами.</a:t>
            </a:r>
          </a:p>
          <a:p>
            <a:r>
              <a:rPr lang="ru-RU" b="1" dirty="0" smtClean="0"/>
              <a:t>Лимитирующие факторы.</a:t>
            </a:r>
          </a:p>
          <a:p>
            <a:r>
              <a:rPr lang="ru-RU" dirty="0" smtClean="0"/>
              <a:t>Выпас скота, степные пожары, слабая экологическая пластичность и низкая конкурентоспособность вида.</a:t>
            </a:r>
          </a:p>
          <a:p>
            <a:r>
              <a:rPr lang="ru-RU" b="1" dirty="0" smtClean="0"/>
              <a:t>Меры охраны.</a:t>
            </a:r>
          </a:p>
          <a:p>
            <a:r>
              <a:rPr lang="ru-RU" dirty="0" smtClean="0"/>
              <a:t>Охраняется на территории памятника природы "Гора Чека". Необходимы исследование участка левобережья р. Урал в Кизильском р-не и создание особо охраняемых природных территорий в местах произрастания вида.</a:t>
            </a:r>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у.gif"/>
          <p:cNvPicPr>
            <a:picLocks noGrp="1" noChangeAspect="1"/>
          </p:cNvPicPr>
          <p:nvPr>
            <p:ph sz="half" idx="1"/>
          </p:nvPr>
        </p:nvPicPr>
        <p:blipFill>
          <a:blip r:embed="rId2" cstate="print"/>
          <a:stretch>
            <a:fillRect/>
          </a:stretch>
        </p:blipFill>
        <p:spPr>
          <a:xfrm>
            <a:off x="251520" y="260648"/>
            <a:ext cx="4060448" cy="6103359"/>
          </a:xfrm>
        </p:spPr>
      </p:pic>
      <p:sp>
        <p:nvSpPr>
          <p:cNvPr id="4" name="Содержимое 3"/>
          <p:cNvSpPr>
            <a:spLocks noGrp="1"/>
          </p:cNvSpPr>
          <p:nvPr>
            <p:ph sz="half" idx="2"/>
          </p:nvPr>
        </p:nvSpPr>
        <p:spPr>
          <a:xfrm>
            <a:off x="4648200" y="116632"/>
            <a:ext cx="4388296" cy="6552728"/>
          </a:xfrm>
        </p:spPr>
        <p:txBody>
          <a:bodyPr>
            <a:normAutofit fontScale="55000" lnSpcReduction="20000"/>
          </a:bodyPr>
          <a:lstStyle/>
          <a:p>
            <a:pPr algn="ctr">
              <a:buNone/>
            </a:pPr>
            <a:r>
              <a:rPr lang="ru-RU" sz="4400" b="1" dirty="0" smtClean="0">
                <a:solidFill>
                  <a:srgbClr val="C00000"/>
                </a:solidFill>
                <a:latin typeface="Monotype Corsiva" pitchFamily="66" charset="0"/>
              </a:rPr>
              <a:t>КАЧИМ </a:t>
            </a:r>
            <a:r>
              <a:rPr lang="ru-RU" sz="4400" b="1" dirty="0" smtClean="0">
                <a:solidFill>
                  <a:srgbClr val="C00000"/>
                </a:solidFill>
                <a:latin typeface="Monotype Corsiva" pitchFamily="66" charset="0"/>
              </a:rPr>
              <a:t> УРАЛЬСКИЙ</a:t>
            </a:r>
          </a:p>
          <a:p>
            <a:pPr algn="ctr">
              <a:buNone/>
            </a:pPr>
            <a:endParaRPr lang="ru-RU" b="1" dirty="0" smtClean="0">
              <a:solidFill>
                <a:srgbClr val="C00000"/>
              </a:solidFill>
              <a:latin typeface="Monotype Corsiva" pitchFamily="66" charset="0"/>
            </a:endParaRPr>
          </a:p>
          <a:p>
            <a:r>
              <a:rPr lang="ru-RU" b="1" dirty="0" smtClean="0"/>
              <a:t>Распространение.</a:t>
            </a:r>
          </a:p>
          <a:p>
            <a:r>
              <a:rPr lang="ru-RU" dirty="0" smtClean="0"/>
              <a:t>Высокогорный эндемик Урала </a:t>
            </a:r>
            <a:r>
              <a:rPr lang="ru-RU" dirty="0" smtClean="0"/>
              <a:t>.</a:t>
            </a:r>
            <a:endParaRPr lang="ru-RU" dirty="0" smtClean="0"/>
          </a:p>
          <a:p>
            <a:r>
              <a:rPr lang="ru-RU" dirty="0" smtClean="0"/>
              <a:t>В Челябинской области встречается на горах </a:t>
            </a:r>
            <a:r>
              <a:rPr lang="ru-RU" dirty="0" err="1" smtClean="0"/>
              <a:t>Юрма</a:t>
            </a:r>
            <a:r>
              <a:rPr lang="ru-RU" dirty="0" smtClean="0"/>
              <a:t>, </a:t>
            </a:r>
            <a:r>
              <a:rPr lang="ru-RU" dirty="0" err="1" smtClean="0"/>
              <a:t>Ицыл</a:t>
            </a:r>
            <a:r>
              <a:rPr lang="ru-RU" dirty="0" smtClean="0"/>
              <a:t>, Большой </a:t>
            </a:r>
            <a:r>
              <a:rPr lang="ru-RU" dirty="0" err="1" smtClean="0"/>
              <a:t>Уван</a:t>
            </a:r>
            <a:r>
              <a:rPr lang="ru-RU" dirty="0" smtClean="0"/>
              <a:t>, хребтах Большой </a:t>
            </a:r>
            <a:r>
              <a:rPr lang="ru-RU" dirty="0" err="1" smtClean="0"/>
              <a:t>Таганай</a:t>
            </a:r>
            <a:r>
              <a:rPr lang="ru-RU" dirty="0" smtClean="0"/>
              <a:t> (откуда вид был впервые описан </a:t>
            </a:r>
            <a:r>
              <a:rPr lang="ru-RU" dirty="0" smtClean="0"/>
              <a:t>), </a:t>
            </a:r>
            <a:r>
              <a:rPr lang="ru-RU" dirty="0" err="1" smtClean="0"/>
              <a:t>Уреньга</a:t>
            </a:r>
            <a:r>
              <a:rPr lang="ru-RU" dirty="0" smtClean="0"/>
              <a:t>, </a:t>
            </a:r>
            <a:r>
              <a:rPr lang="ru-RU" dirty="0" err="1" smtClean="0"/>
              <a:t>Зюраткуль</a:t>
            </a:r>
            <a:r>
              <a:rPr lang="ru-RU" dirty="0" smtClean="0"/>
              <a:t>, </a:t>
            </a:r>
            <a:r>
              <a:rPr lang="ru-RU" dirty="0" err="1" smtClean="0"/>
              <a:t>Нургуш</a:t>
            </a:r>
            <a:r>
              <a:rPr lang="ru-RU" dirty="0" smtClean="0"/>
              <a:t>, </a:t>
            </a:r>
            <a:r>
              <a:rPr lang="ru-RU" dirty="0" err="1" smtClean="0"/>
              <a:t>Зигальга</a:t>
            </a:r>
            <a:r>
              <a:rPr lang="ru-RU" dirty="0" smtClean="0"/>
              <a:t>, </a:t>
            </a:r>
            <a:r>
              <a:rPr lang="ru-RU" dirty="0" smtClean="0"/>
              <a:t>вне высокогорий отмечен на горе Александровская Сопка (окрестности г. Златоуста) </a:t>
            </a:r>
            <a:r>
              <a:rPr lang="ru-RU" dirty="0" smtClean="0"/>
              <a:t>. </a:t>
            </a:r>
            <a:r>
              <a:rPr lang="ru-RU" dirty="0" smtClean="0"/>
              <a:t>Близ границ области обнаружен в Республике Башкортостан на горных вершинах </a:t>
            </a:r>
            <a:r>
              <a:rPr lang="ru-RU" dirty="0" err="1" smtClean="0"/>
              <a:t>Белорецкого</a:t>
            </a:r>
            <a:r>
              <a:rPr lang="ru-RU" dirty="0" smtClean="0"/>
              <a:t> </a:t>
            </a:r>
            <a:r>
              <a:rPr lang="ru-RU" dirty="0" smtClean="0"/>
              <a:t>р-на, </a:t>
            </a:r>
            <a:r>
              <a:rPr lang="ru-RU" dirty="0" smtClean="0"/>
              <a:t>а также вне высокогорий - в </a:t>
            </a:r>
            <a:r>
              <a:rPr lang="ru-RU" dirty="0" err="1" smtClean="0"/>
              <a:t>Учалинском</a:t>
            </a:r>
            <a:r>
              <a:rPr lang="ru-RU" dirty="0" smtClean="0"/>
              <a:t> р-не на горе </a:t>
            </a:r>
            <a:r>
              <a:rPr lang="ru-RU" dirty="0" err="1" smtClean="0"/>
              <a:t>Уйташ</a:t>
            </a:r>
            <a:r>
              <a:rPr lang="ru-RU" dirty="0" smtClean="0"/>
              <a:t> у истоков рек Урал и </a:t>
            </a:r>
            <a:r>
              <a:rPr lang="ru-RU" dirty="0" err="1" smtClean="0"/>
              <a:t>Уй</a:t>
            </a:r>
            <a:r>
              <a:rPr lang="ru-RU" dirty="0" smtClean="0"/>
              <a:t>.</a:t>
            </a:r>
            <a:endParaRPr lang="ru-RU" dirty="0" smtClean="0"/>
          </a:p>
          <a:p>
            <a:r>
              <a:rPr lang="ru-RU" b="1" dirty="0" smtClean="0"/>
              <a:t>Биология.</a:t>
            </a:r>
          </a:p>
          <a:p>
            <a:r>
              <a:rPr lang="ru-RU" dirty="0" smtClean="0"/>
              <a:t>Подушковидный стержнекорневой травянистый многолетник. </a:t>
            </a:r>
            <a:r>
              <a:rPr lang="ru-RU" dirty="0" err="1" smtClean="0"/>
              <a:t>Петрофит</a:t>
            </a:r>
            <a:r>
              <a:rPr lang="ru-RU" dirty="0" smtClean="0"/>
              <a:t>, не требователен к составу подстилающих горных пород. Произрастает преимущественно в горно-тундровом и </a:t>
            </a:r>
            <a:r>
              <a:rPr lang="ru-RU" dirty="0" err="1" smtClean="0"/>
              <a:t>подгольцовом</a:t>
            </a:r>
            <a:r>
              <a:rPr lang="ru-RU" dirty="0" smtClean="0"/>
              <a:t> поясах - в каменистых и щебнистых горных тундрах, на скалистых останцах. Размножается семенами.</a:t>
            </a:r>
          </a:p>
          <a:p>
            <a:r>
              <a:rPr lang="ru-RU" b="1" dirty="0" smtClean="0"/>
              <a:t>Лимитирующие факторы.</a:t>
            </a:r>
          </a:p>
          <a:p>
            <a:r>
              <a:rPr lang="ru-RU" dirty="0" smtClean="0"/>
              <a:t>Рекреационное воздействие.</a:t>
            </a:r>
          </a:p>
          <a:p>
            <a:r>
              <a:rPr lang="ru-RU" b="1" dirty="0" smtClean="0"/>
              <a:t>Меры охраны.</a:t>
            </a:r>
          </a:p>
          <a:p>
            <a:r>
              <a:rPr lang="ru-RU" dirty="0" smtClean="0"/>
              <a:t>Охраняется в национальных парках "</a:t>
            </a:r>
            <a:r>
              <a:rPr lang="ru-RU" dirty="0" err="1" smtClean="0"/>
              <a:t>Зюраткуль</a:t>
            </a:r>
            <a:r>
              <a:rPr lang="ru-RU" dirty="0" smtClean="0"/>
              <a:t>" и "</a:t>
            </a:r>
            <a:r>
              <a:rPr lang="ru-RU" dirty="0" err="1" smtClean="0"/>
              <a:t>Таганай</a:t>
            </a:r>
            <a:r>
              <a:rPr lang="ru-RU" dirty="0" smtClean="0"/>
              <a:t>". Необходимы контроль за состоянием популяций, культивирование вида в ботанических садах.</a:t>
            </a:r>
          </a:p>
          <a:p>
            <a:pPr>
              <a:buNone/>
            </a:pP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ггш.gif"/>
          <p:cNvPicPr>
            <a:picLocks noGrp="1" noChangeAspect="1"/>
          </p:cNvPicPr>
          <p:nvPr>
            <p:ph sz="half" idx="1"/>
          </p:nvPr>
        </p:nvPicPr>
        <p:blipFill>
          <a:blip r:embed="rId2" cstate="print"/>
          <a:stretch>
            <a:fillRect/>
          </a:stretch>
        </p:blipFill>
        <p:spPr>
          <a:xfrm>
            <a:off x="188097" y="332656"/>
            <a:ext cx="4222831" cy="6120680"/>
          </a:xfrm>
        </p:spPr>
      </p:pic>
      <p:sp>
        <p:nvSpPr>
          <p:cNvPr id="4" name="Содержимое 3"/>
          <p:cNvSpPr>
            <a:spLocks noGrp="1"/>
          </p:cNvSpPr>
          <p:nvPr>
            <p:ph sz="half" idx="2"/>
          </p:nvPr>
        </p:nvSpPr>
        <p:spPr>
          <a:xfrm>
            <a:off x="4648200" y="260648"/>
            <a:ext cx="4244280" cy="6336704"/>
          </a:xfrm>
        </p:spPr>
        <p:txBody>
          <a:bodyPr>
            <a:normAutofit fontScale="47500" lnSpcReduction="20000"/>
          </a:bodyPr>
          <a:lstStyle/>
          <a:p>
            <a:pPr algn="ctr">
              <a:buNone/>
            </a:pPr>
            <a:r>
              <a:rPr lang="ru-RU" sz="5100" b="1" dirty="0" smtClean="0">
                <a:solidFill>
                  <a:srgbClr val="C00000"/>
                </a:solidFill>
                <a:latin typeface="Monotype Corsiva" pitchFamily="66" charset="0"/>
              </a:rPr>
              <a:t>ПИОН УКЛОНЯЮЩИЙСЯ (</a:t>
            </a:r>
            <a:r>
              <a:rPr lang="ru-RU" sz="5100" b="1" dirty="0" err="1" smtClean="0">
                <a:solidFill>
                  <a:srgbClr val="C00000"/>
                </a:solidFill>
                <a:latin typeface="Monotype Corsiva" pitchFamily="66" charset="0"/>
              </a:rPr>
              <a:t>марьин</a:t>
            </a:r>
            <a:r>
              <a:rPr lang="ru-RU" sz="5100" b="1" dirty="0" smtClean="0">
                <a:solidFill>
                  <a:srgbClr val="C00000"/>
                </a:solidFill>
                <a:latin typeface="Monotype Corsiva" pitchFamily="66" charset="0"/>
              </a:rPr>
              <a:t> корень)</a:t>
            </a:r>
          </a:p>
          <a:p>
            <a:r>
              <a:rPr lang="ru-RU" b="1" dirty="0" smtClean="0"/>
              <a:t>Распространение.</a:t>
            </a:r>
          </a:p>
          <a:p>
            <a:r>
              <a:rPr lang="ru-RU" dirty="0" smtClean="0"/>
              <a:t>Северо-восток европейской части России, Сибирь, горы Средней Азии, </a:t>
            </a:r>
            <a:r>
              <a:rPr lang="ru-RU" dirty="0" smtClean="0"/>
              <a:t>Монголия.</a:t>
            </a:r>
            <a:endParaRPr lang="ru-RU" dirty="0" smtClean="0"/>
          </a:p>
          <a:p>
            <a:r>
              <a:rPr lang="ru-RU" dirty="0" smtClean="0"/>
              <a:t>На Южном Урале находится на западной границе ареала. Встречается в </a:t>
            </a:r>
            <a:r>
              <a:rPr lang="ru-RU" dirty="0" err="1" smtClean="0"/>
              <a:t>горно-лесной</a:t>
            </a:r>
            <a:r>
              <a:rPr lang="ru-RU" dirty="0" smtClean="0"/>
              <a:t> зоне Республики </a:t>
            </a:r>
            <a:r>
              <a:rPr lang="ru-RU" dirty="0" smtClean="0"/>
              <a:t>Башкортостан </a:t>
            </a:r>
            <a:r>
              <a:rPr lang="ru-RU" dirty="0" smtClean="0"/>
              <a:t>и Челябинской области, где сохранилось несколько локальных популяций в горной части </a:t>
            </a:r>
            <a:r>
              <a:rPr lang="ru-RU" dirty="0" err="1" smtClean="0"/>
              <a:t>Катав-Ивановского</a:t>
            </a:r>
            <a:r>
              <a:rPr lang="ru-RU" dirty="0" smtClean="0"/>
              <a:t> и </a:t>
            </a:r>
            <a:r>
              <a:rPr lang="ru-RU" dirty="0" err="1" smtClean="0"/>
              <a:t>Саткинского</a:t>
            </a:r>
            <a:r>
              <a:rPr lang="ru-RU" dirty="0" smtClean="0"/>
              <a:t> р-нов (на хребтах </a:t>
            </a:r>
            <a:r>
              <a:rPr lang="ru-RU" dirty="0" err="1" smtClean="0"/>
              <a:t>Нургуш</a:t>
            </a:r>
            <a:r>
              <a:rPr lang="ru-RU" dirty="0" smtClean="0"/>
              <a:t> и </a:t>
            </a:r>
            <a:r>
              <a:rPr lang="ru-RU" dirty="0" err="1" smtClean="0"/>
              <a:t>Бакты</a:t>
            </a:r>
            <a:r>
              <a:rPr lang="ru-RU" dirty="0" smtClean="0"/>
              <a:t> близ с. </a:t>
            </a:r>
            <a:r>
              <a:rPr lang="ru-RU" dirty="0" err="1" smtClean="0"/>
              <a:t>Тюлюк</a:t>
            </a:r>
            <a:r>
              <a:rPr lang="ru-RU" dirty="0" smtClean="0"/>
              <a:t>, в верховьях р. </a:t>
            </a:r>
            <a:r>
              <a:rPr lang="ru-RU" dirty="0" err="1" smtClean="0"/>
              <a:t>Березяк</a:t>
            </a:r>
            <a:r>
              <a:rPr lang="ru-RU" dirty="0" smtClean="0"/>
              <a:t>). </a:t>
            </a:r>
            <a:r>
              <a:rPr lang="ru-RU" dirty="0" smtClean="0"/>
              <a:t>В конце XIX- начале XX в. отмечался в окрестностях городов </a:t>
            </a:r>
            <a:r>
              <a:rPr lang="ru-RU" dirty="0" smtClean="0"/>
              <a:t>Сим, </a:t>
            </a:r>
            <a:r>
              <a:rPr lang="ru-RU" dirty="0" err="1" smtClean="0"/>
              <a:t>Катав-Ивановск</a:t>
            </a:r>
            <a:r>
              <a:rPr lang="ru-RU" dirty="0" smtClean="0"/>
              <a:t>, Усть-Катав и </a:t>
            </a:r>
            <a:r>
              <a:rPr lang="ru-RU" dirty="0" smtClean="0"/>
              <a:t>Златоуст, </a:t>
            </a:r>
            <a:r>
              <a:rPr lang="ru-RU" dirty="0" smtClean="0"/>
              <a:t>в настоящее время эти местонахождения, по-видимому, утрачены.</a:t>
            </a:r>
          </a:p>
          <a:p>
            <a:r>
              <a:rPr lang="ru-RU" b="1" dirty="0" smtClean="0"/>
              <a:t>Биология.</a:t>
            </a:r>
          </a:p>
          <a:p>
            <a:r>
              <a:rPr lang="ru-RU" dirty="0" err="1" smtClean="0"/>
              <a:t>Короткокорневищно-клубнеобразующий</a:t>
            </a:r>
            <a:r>
              <a:rPr lang="ru-RU" dirty="0" smtClean="0"/>
              <a:t> травянистый многолетник. Произрастает в разреженных светлых хвойных и смешанных лесах, на лесных полянах и опушках. Размножается семенами.</a:t>
            </a:r>
          </a:p>
          <a:p>
            <a:r>
              <a:rPr lang="ru-RU" b="1" dirty="0" smtClean="0"/>
              <a:t>Лимитирующие факторы.</a:t>
            </a:r>
          </a:p>
          <a:p>
            <a:r>
              <a:rPr lang="ru-RU" dirty="0" smtClean="0"/>
              <a:t>Рубка лесов, сбор в качестве лекарственного сырья и на букеты.</a:t>
            </a:r>
          </a:p>
          <a:p>
            <a:r>
              <a:rPr lang="ru-RU" b="1" dirty="0" smtClean="0"/>
              <a:t>Меры охраны.</a:t>
            </a:r>
          </a:p>
          <a:p>
            <a:r>
              <a:rPr lang="ru-RU" dirty="0" smtClean="0"/>
              <a:t>Охраняется в национальном парке "</a:t>
            </a:r>
            <a:r>
              <a:rPr lang="ru-RU" dirty="0" err="1" smtClean="0"/>
              <a:t>Зюраткуль</a:t>
            </a:r>
            <a:r>
              <a:rPr lang="ru-RU" dirty="0" smtClean="0"/>
              <a:t>" и на территории памятника природы "Вершина хребта </a:t>
            </a:r>
            <a:r>
              <a:rPr lang="ru-RU" dirty="0" err="1" smtClean="0"/>
              <a:t>Бакты</a:t>
            </a:r>
            <a:r>
              <a:rPr lang="ru-RU" dirty="0" smtClean="0"/>
              <a:t>". Культивируется во многих ботанических садах. Необходимы запрет заготовки и сбора, исследование состояния ранее известных в области популяций вида, размножение в культуре с использованием в качестве исходного материала растений из </a:t>
            </a:r>
            <a:r>
              <a:rPr lang="ru-RU" dirty="0" err="1" smtClean="0"/>
              <a:t>южноуральских</a:t>
            </a:r>
            <a:r>
              <a:rPr lang="ru-RU" dirty="0" smtClean="0"/>
              <a:t> популяций.</a:t>
            </a:r>
          </a:p>
          <a:p>
            <a:pPr>
              <a:buNone/>
            </a:pP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пра.gif"/>
          <p:cNvPicPr>
            <a:picLocks noGrp="1" noChangeAspect="1"/>
          </p:cNvPicPr>
          <p:nvPr>
            <p:ph sz="half" idx="1"/>
          </p:nvPr>
        </p:nvPicPr>
        <p:blipFill>
          <a:blip r:embed="rId2" cstate="print"/>
          <a:stretch>
            <a:fillRect/>
          </a:stretch>
        </p:blipFill>
        <p:spPr>
          <a:xfrm>
            <a:off x="251520" y="175849"/>
            <a:ext cx="4032448" cy="6438415"/>
          </a:xfrm>
        </p:spPr>
      </p:pic>
      <p:sp>
        <p:nvSpPr>
          <p:cNvPr id="4" name="Содержимое 3"/>
          <p:cNvSpPr>
            <a:spLocks noGrp="1"/>
          </p:cNvSpPr>
          <p:nvPr>
            <p:ph sz="half" idx="2"/>
          </p:nvPr>
        </p:nvSpPr>
        <p:spPr>
          <a:xfrm>
            <a:off x="4648200" y="260648"/>
            <a:ext cx="4316288" cy="6336704"/>
          </a:xfrm>
        </p:spPr>
        <p:txBody>
          <a:bodyPr>
            <a:normAutofit fontScale="32500" lnSpcReduction="20000"/>
          </a:bodyPr>
          <a:lstStyle/>
          <a:p>
            <a:pPr algn="ctr">
              <a:buNone/>
            </a:pPr>
            <a:r>
              <a:rPr lang="ru-RU" sz="6000" b="1" dirty="0" smtClean="0">
                <a:solidFill>
                  <a:srgbClr val="C00000"/>
                </a:solidFill>
                <a:latin typeface="Monotype Corsiva" pitchFamily="66" charset="0"/>
              </a:rPr>
              <a:t>ВЕТРЕНИЧКА УРАЛЬСКАЯ </a:t>
            </a:r>
            <a:endParaRPr lang="ru-RU" sz="6000" b="1" dirty="0" smtClean="0">
              <a:solidFill>
                <a:srgbClr val="C00000"/>
              </a:solidFill>
              <a:latin typeface="Monotype Corsiva" pitchFamily="66" charset="0"/>
            </a:endParaRPr>
          </a:p>
          <a:p>
            <a:pPr algn="ctr">
              <a:buNone/>
            </a:pPr>
            <a:r>
              <a:rPr lang="ru-RU" sz="6000" b="1" dirty="0" smtClean="0">
                <a:solidFill>
                  <a:srgbClr val="C00000"/>
                </a:solidFill>
                <a:latin typeface="Monotype Corsiva" pitchFamily="66" charset="0"/>
              </a:rPr>
              <a:t>(</a:t>
            </a:r>
            <a:r>
              <a:rPr lang="ru-RU" sz="6000" b="1" dirty="0" smtClean="0">
                <a:solidFill>
                  <a:srgbClr val="C00000"/>
                </a:solidFill>
                <a:latin typeface="Monotype Corsiva" pitchFamily="66" charset="0"/>
              </a:rPr>
              <a:t>ветреница уральская</a:t>
            </a:r>
            <a:r>
              <a:rPr lang="ru-RU" sz="6000" b="1" dirty="0" smtClean="0">
                <a:solidFill>
                  <a:srgbClr val="C00000"/>
                </a:solidFill>
                <a:latin typeface="Monotype Corsiva" pitchFamily="66" charset="0"/>
              </a:rPr>
              <a:t>)</a:t>
            </a:r>
          </a:p>
          <a:p>
            <a:pPr algn="ctr">
              <a:buNone/>
            </a:pPr>
            <a:endParaRPr lang="ru-RU" sz="6000" b="1" dirty="0" smtClean="0">
              <a:solidFill>
                <a:srgbClr val="C00000"/>
              </a:solidFill>
              <a:latin typeface="Monotype Corsiva" pitchFamily="66" charset="0"/>
            </a:endParaRPr>
          </a:p>
          <a:p>
            <a:r>
              <a:rPr lang="ru-RU" sz="3700" b="1" dirty="0" smtClean="0"/>
              <a:t>Распространение.</a:t>
            </a:r>
          </a:p>
          <a:p>
            <a:r>
              <a:rPr lang="ru-RU" sz="3700" dirty="0" smtClean="0"/>
              <a:t>На </a:t>
            </a:r>
            <a:r>
              <a:rPr lang="ru-RU" sz="3700" dirty="0" smtClean="0"/>
              <a:t>территории Челябинской области произрастает в долинах рек: Уфы и ее притоков (преимущественно в Нязепетровском р-не), Ай (от г. Златоуста до границы с Республикой Башкортостан) и Юрюзань (главным образом в пределах </a:t>
            </a:r>
            <a:r>
              <a:rPr lang="ru-RU" sz="3700" dirty="0" err="1" smtClean="0"/>
              <a:t>Усть-Катавского</a:t>
            </a:r>
            <a:r>
              <a:rPr lang="ru-RU" sz="3700" dirty="0" smtClean="0"/>
              <a:t> р-на</a:t>
            </a:r>
            <a:r>
              <a:rPr lang="ru-RU" sz="3700" dirty="0" smtClean="0"/>
              <a:t>).</a:t>
            </a:r>
            <a:endParaRPr lang="ru-RU" sz="3700" dirty="0" smtClean="0"/>
          </a:p>
          <a:p>
            <a:r>
              <a:rPr lang="ru-RU" sz="3700" b="1" dirty="0" smtClean="0"/>
              <a:t>Биология.</a:t>
            </a:r>
          </a:p>
          <a:p>
            <a:r>
              <a:rPr lang="ru-RU" sz="3700" dirty="0" smtClean="0"/>
              <a:t>Длиннокорневищный травянистый многолетник, весенний эфемероид. Произрастает в уремных </a:t>
            </a:r>
            <a:r>
              <a:rPr lang="ru-RU" sz="3700" dirty="0" err="1" smtClean="0"/>
              <a:t>ольхово-черемуховых</a:t>
            </a:r>
            <a:r>
              <a:rPr lang="ru-RU" sz="3700" dirty="0" smtClean="0"/>
              <a:t> зарослях, а также на соседних с ними пойменных лугах. Размножается преимущественно вегетативно, реже семенами.</a:t>
            </a:r>
          </a:p>
          <a:p>
            <a:r>
              <a:rPr lang="ru-RU" sz="3700" b="1" dirty="0" smtClean="0"/>
              <a:t>Лимитирующие факторы.</a:t>
            </a:r>
          </a:p>
          <a:p>
            <a:r>
              <a:rPr lang="ru-RU" sz="3700" dirty="0" smtClean="0"/>
              <a:t>Слабая экологическая пластичность и низкая конкурентоспособность вида, хозяйственное освоение речных долин (распашка лугов, затопление пойм при строительстве водохранилищ, выпас скота).</a:t>
            </a:r>
          </a:p>
          <a:p>
            <a:r>
              <a:rPr lang="ru-RU" sz="3700" b="1" dirty="0" smtClean="0"/>
              <a:t>Меры охраны.</a:t>
            </a:r>
          </a:p>
          <a:p>
            <a:r>
              <a:rPr lang="ru-RU" sz="3700" dirty="0" smtClean="0"/>
              <a:t>Охраняется на территории национального парка "</a:t>
            </a:r>
            <a:r>
              <a:rPr lang="ru-RU" sz="3700" dirty="0" err="1" smtClean="0"/>
              <a:t>Зюраткуль</a:t>
            </a:r>
            <a:r>
              <a:rPr lang="ru-RU" sz="3700" dirty="0" smtClean="0"/>
              <a:t>", памятников природы "Река Юрюзань...", "Участок р. Уфы...", "Река Большая </a:t>
            </a:r>
            <a:r>
              <a:rPr lang="ru-RU" sz="3700" dirty="0" err="1" smtClean="0"/>
              <a:t>Сатка</a:t>
            </a:r>
            <a:r>
              <a:rPr lang="ru-RU" sz="3700" dirty="0" smtClean="0"/>
              <a:t>...", "Река Ай...". Последний памятник природы необходимо преобразовать в комплексный заказник, где наряду с гидрологическими и геологическими объектами будут охраняться уникальные растительные сообщества на скалах и в поймах ручьев, в т. ч. более 15 редких видов растений, внесенных в Красную книгу Челябинской области. Культивируется в Ботаническом саду </a:t>
            </a:r>
            <a:r>
              <a:rPr lang="ru-RU" sz="3700" dirty="0" err="1" smtClean="0"/>
              <a:t>УрО</a:t>
            </a:r>
            <a:r>
              <a:rPr lang="ru-RU" sz="3700" dirty="0" smtClean="0"/>
              <a:t> РАН (Екатеринбург).</a:t>
            </a:r>
          </a:p>
          <a:p>
            <a:pPr algn="ctr">
              <a:buNone/>
            </a:pPr>
            <a:endParaRPr lang="ru-RU" b="1" dirty="0">
              <a:solidFill>
                <a:srgbClr val="C00000"/>
              </a:solidFill>
              <a:latin typeface="Monotype Corsiva" pitchFamily="66"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ав.gif"/>
          <p:cNvPicPr>
            <a:picLocks noGrp="1" noChangeAspect="1"/>
          </p:cNvPicPr>
          <p:nvPr>
            <p:ph sz="half" idx="1"/>
          </p:nvPr>
        </p:nvPicPr>
        <p:blipFill>
          <a:blip r:embed="rId2" cstate="print"/>
          <a:stretch>
            <a:fillRect/>
          </a:stretch>
        </p:blipFill>
        <p:spPr>
          <a:xfrm>
            <a:off x="251521" y="314250"/>
            <a:ext cx="4176464" cy="6283101"/>
          </a:xfrm>
        </p:spPr>
      </p:pic>
      <p:sp>
        <p:nvSpPr>
          <p:cNvPr id="4" name="Содержимое 3"/>
          <p:cNvSpPr>
            <a:spLocks noGrp="1"/>
          </p:cNvSpPr>
          <p:nvPr>
            <p:ph sz="half" idx="2"/>
          </p:nvPr>
        </p:nvSpPr>
        <p:spPr>
          <a:xfrm>
            <a:off x="4648200" y="260648"/>
            <a:ext cx="4244280" cy="6408712"/>
          </a:xfrm>
        </p:spPr>
        <p:txBody>
          <a:bodyPr>
            <a:normAutofit fontScale="47500" lnSpcReduction="20000"/>
          </a:bodyPr>
          <a:lstStyle/>
          <a:p>
            <a:pPr algn="ctr">
              <a:buNone/>
            </a:pPr>
            <a:r>
              <a:rPr lang="ru-RU" sz="5100" b="1" dirty="0" smtClean="0">
                <a:solidFill>
                  <a:srgbClr val="C00000"/>
                </a:solidFill>
                <a:latin typeface="Monotype Corsiva" pitchFamily="66" charset="0"/>
              </a:rPr>
              <a:t>АСТРАГАЛ ЮЖНОУРАЛЬСКИЙ</a:t>
            </a:r>
          </a:p>
          <a:p>
            <a:pPr algn="ctr">
              <a:buNone/>
            </a:pPr>
            <a:endParaRPr lang="ru-RU" b="1" dirty="0" smtClean="0">
              <a:solidFill>
                <a:srgbClr val="C00000"/>
              </a:solidFill>
              <a:latin typeface="Monotype Corsiva" pitchFamily="66" charset="0"/>
            </a:endParaRPr>
          </a:p>
          <a:p>
            <a:r>
              <a:rPr lang="ru-RU" dirty="0" smtClean="0"/>
              <a:t>В Челябинской области известно 3 местонахождения в долине р. </a:t>
            </a:r>
            <a:r>
              <a:rPr lang="ru-RU" dirty="0" err="1" smtClean="0"/>
              <a:t>Уй</a:t>
            </a:r>
            <a:r>
              <a:rPr lang="ru-RU" dirty="0" smtClean="0"/>
              <a:t> близ г. Троицка (между с. Бобровка и пос. Каменная Речка), среди них место первого описания вида - левобережье р. </a:t>
            </a:r>
            <a:r>
              <a:rPr lang="ru-RU" dirty="0" err="1" smtClean="0"/>
              <a:t>Уй</a:t>
            </a:r>
            <a:r>
              <a:rPr lang="ru-RU" dirty="0" smtClean="0"/>
              <a:t> в 7 км ниже с. </a:t>
            </a:r>
            <a:r>
              <a:rPr lang="ru-RU" dirty="0" smtClean="0"/>
              <a:t>Бобровка. </a:t>
            </a:r>
            <a:r>
              <a:rPr lang="ru-RU" dirty="0" smtClean="0"/>
              <a:t>Отмечен на сопредельной территории Курганской области (у сел Усть-Уйское Целинного р-на, Верхняя </a:t>
            </a:r>
            <a:r>
              <a:rPr lang="ru-RU" dirty="0" err="1" smtClean="0"/>
              <a:t>Алабуга</a:t>
            </a:r>
            <a:r>
              <a:rPr lang="ru-RU" dirty="0" smtClean="0"/>
              <a:t> Звериноголовского р-на, Половинное, </a:t>
            </a:r>
            <a:r>
              <a:rPr lang="ru-RU" dirty="0" err="1" smtClean="0"/>
              <a:t>Чулошное</a:t>
            </a:r>
            <a:r>
              <a:rPr lang="ru-RU" dirty="0" smtClean="0"/>
              <a:t> </a:t>
            </a:r>
            <a:r>
              <a:rPr lang="ru-RU" dirty="0" err="1" smtClean="0"/>
              <a:t>Половинского</a:t>
            </a:r>
            <a:r>
              <a:rPr lang="ru-RU" dirty="0" smtClean="0"/>
              <a:t> р-на), где ранее ошибочно определялся как A. </a:t>
            </a:r>
            <a:r>
              <a:rPr lang="ru-RU" dirty="0" err="1" smtClean="0"/>
              <a:t>karelinianus</a:t>
            </a:r>
            <a:r>
              <a:rPr lang="ru-RU" dirty="0" smtClean="0"/>
              <a:t> M. </a:t>
            </a:r>
            <a:r>
              <a:rPr lang="ru-RU" dirty="0" err="1" smtClean="0"/>
              <a:t>Pop</a:t>
            </a:r>
            <a:r>
              <a:rPr lang="ru-RU" dirty="0" smtClean="0"/>
              <a:t>., и </a:t>
            </a:r>
            <a:r>
              <a:rPr lang="ru-RU" dirty="0" err="1" smtClean="0"/>
              <a:t>Костанайской</a:t>
            </a:r>
            <a:r>
              <a:rPr lang="ru-RU" dirty="0" smtClean="0"/>
              <a:t> области Казахстана (правый берег р. Тобол близ впадения в него р. </a:t>
            </a:r>
            <a:r>
              <a:rPr lang="ru-RU" dirty="0" err="1" smtClean="0"/>
              <a:t>Уй</a:t>
            </a:r>
            <a:r>
              <a:rPr lang="ru-RU" dirty="0" smtClean="0"/>
              <a:t> у д. </a:t>
            </a:r>
            <a:r>
              <a:rPr lang="ru-RU" dirty="0" err="1" smtClean="0"/>
              <a:t>Лютинка</a:t>
            </a:r>
            <a:r>
              <a:rPr lang="ru-RU" dirty="0" smtClean="0"/>
              <a:t>).</a:t>
            </a:r>
            <a:endParaRPr lang="ru-RU" dirty="0" smtClean="0"/>
          </a:p>
          <a:p>
            <a:r>
              <a:rPr lang="ru-RU" b="1" dirty="0" smtClean="0"/>
              <a:t>Биология.</a:t>
            </a:r>
          </a:p>
          <a:p>
            <a:r>
              <a:rPr lang="ru-RU" dirty="0" smtClean="0"/>
              <a:t>Полукустарничек. </a:t>
            </a:r>
            <a:r>
              <a:rPr lang="ru-RU" dirty="0" err="1" smtClean="0"/>
              <a:t>Петрофит-кальцефил</a:t>
            </a:r>
            <a:r>
              <a:rPr lang="ru-RU" dirty="0" smtClean="0"/>
              <a:t>, предпочитает карбонатные породы. Произрастает в степях на щебнистых береговых склонах. Размножается семенами. Не переносит затенения и не выдерживает конкуренции с дерновинными злаками </a:t>
            </a:r>
            <a:r>
              <a:rPr lang="ru-RU" dirty="0" smtClean="0"/>
              <a:t>.</a:t>
            </a:r>
            <a:endParaRPr lang="ru-RU" dirty="0" smtClean="0"/>
          </a:p>
          <a:p>
            <a:r>
              <a:rPr lang="ru-RU" b="1" dirty="0" smtClean="0"/>
              <a:t>Лимитирующие факторы.</a:t>
            </a:r>
          </a:p>
          <a:p>
            <a:r>
              <a:rPr lang="ru-RU" dirty="0" smtClean="0"/>
              <a:t>Выпас скота, рекреационное воздействие, степные пожары, разработка щебня. Популяции вида имеют очень низкую численность и могут исчезнуть вследствие любых изменений окружающей </a:t>
            </a:r>
            <a:r>
              <a:rPr lang="ru-RU" dirty="0" smtClean="0"/>
              <a:t>среды.</a:t>
            </a:r>
            <a:endParaRPr lang="ru-RU" dirty="0" smtClean="0"/>
          </a:p>
          <a:p>
            <a:r>
              <a:rPr lang="ru-RU" b="1" dirty="0" smtClean="0"/>
              <a:t>Меры охраны.</a:t>
            </a:r>
          </a:p>
          <a:p>
            <a:r>
              <a:rPr lang="ru-RU" dirty="0" smtClean="0"/>
              <a:t>Необходимо создать особо охраняемую природную территорию в левобережье р. </a:t>
            </a:r>
            <a:r>
              <a:rPr lang="ru-RU" dirty="0" err="1" smtClean="0"/>
              <a:t>Уй</a:t>
            </a:r>
            <a:r>
              <a:rPr lang="ru-RU" dirty="0" smtClean="0"/>
              <a:t> ниже с. Бобровка. Часть местонахождений на сопредельной территории Курганской области расположена в государственном природном заказнике "Курганский</a:t>
            </a:r>
            <a:r>
              <a:rPr lang="ru-RU" dirty="0" smtClean="0"/>
              <a:t>".</a:t>
            </a:r>
            <a:endParaRPr lang="ru-RU" dirty="0" smtClean="0"/>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рнн.gif"/>
          <p:cNvPicPr>
            <a:picLocks noGrp="1" noChangeAspect="1"/>
          </p:cNvPicPr>
          <p:nvPr>
            <p:ph sz="half" idx="1"/>
          </p:nvPr>
        </p:nvPicPr>
        <p:blipFill>
          <a:blip r:embed="rId2" cstate="print"/>
          <a:stretch>
            <a:fillRect/>
          </a:stretch>
        </p:blipFill>
        <p:spPr>
          <a:xfrm>
            <a:off x="251520" y="260648"/>
            <a:ext cx="4195987" cy="6123519"/>
          </a:xfrm>
        </p:spPr>
      </p:pic>
      <p:sp>
        <p:nvSpPr>
          <p:cNvPr id="4" name="Содержимое 3"/>
          <p:cNvSpPr>
            <a:spLocks noGrp="1"/>
          </p:cNvSpPr>
          <p:nvPr>
            <p:ph sz="half" idx="2"/>
          </p:nvPr>
        </p:nvSpPr>
        <p:spPr>
          <a:xfrm>
            <a:off x="4648200" y="188640"/>
            <a:ext cx="4316288" cy="6480720"/>
          </a:xfrm>
        </p:spPr>
        <p:txBody>
          <a:bodyPr>
            <a:normAutofit fontScale="47500" lnSpcReduction="20000"/>
          </a:bodyPr>
          <a:lstStyle/>
          <a:p>
            <a:pPr algn="ctr">
              <a:buNone/>
            </a:pPr>
            <a:r>
              <a:rPr lang="ru-RU" sz="6000" b="1" dirty="0" smtClean="0">
                <a:solidFill>
                  <a:srgbClr val="C00000"/>
                </a:solidFill>
                <a:latin typeface="Monotype Corsiva" pitchFamily="66" charset="0"/>
              </a:rPr>
              <a:t>ЛЕН   </a:t>
            </a:r>
            <a:r>
              <a:rPr lang="ru-RU" sz="6000" b="1" dirty="0" smtClean="0">
                <a:solidFill>
                  <a:srgbClr val="C00000"/>
                </a:solidFill>
                <a:latin typeface="Monotype Corsiva" pitchFamily="66" charset="0"/>
              </a:rPr>
              <a:t>УРАЛЬСКИЙ</a:t>
            </a:r>
          </a:p>
          <a:p>
            <a:r>
              <a:rPr lang="ru-RU" b="1" dirty="0" smtClean="0"/>
              <a:t>Распространение.</a:t>
            </a:r>
          </a:p>
          <a:p>
            <a:r>
              <a:rPr lang="ru-RU" dirty="0" smtClean="0"/>
              <a:t>В </a:t>
            </a:r>
            <a:r>
              <a:rPr lang="ru-RU" dirty="0" smtClean="0"/>
              <a:t>Челябинской области найдено одно резко обособленное местонахождение на известняковых обнажениях севернее пос. Новинка Кизильского </a:t>
            </a:r>
            <a:r>
              <a:rPr lang="ru-RU" dirty="0" smtClean="0"/>
              <a:t>р-на.</a:t>
            </a:r>
            <a:endParaRPr lang="ru-RU" dirty="0" smtClean="0"/>
          </a:p>
          <a:p>
            <a:r>
              <a:rPr lang="ru-RU" b="1" dirty="0" smtClean="0"/>
              <a:t>Биология.</a:t>
            </a:r>
          </a:p>
          <a:p>
            <a:r>
              <a:rPr lang="ru-RU" dirty="0" smtClean="0"/>
              <a:t>Вечнозеленый полукустарничек. Растет в крайне разреженных </a:t>
            </a:r>
            <a:r>
              <a:rPr lang="ru-RU" dirty="0" err="1" smtClean="0"/>
              <a:t>петрофитных</a:t>
            </a:r>
            <a:r>
              <a:rPr lang="ru-RU" dirty="0" smtClean="0"/>
              <a:t> сообществах, обычно на известняках, доломитах, реже на известковых сланцах и </a:t>
            </a:r>
            <a:r>
              <a:rPr lang="ru-RU" dirty="0" err="1" smtClean="0"/>
              <a:t>мелах</a:t>
            </a:r>
            <a:r>
              <a:rPr lang="ru-RU" dirty="0" smtClean="0"/>
              <a:t>. Размножается семенами. Максимальный возраст особи до 10 лет.</a:t>
            </a:r>
          </a:p>
          <a:p>
            <a:r>
              <a:rPr lang="ru-RU" b="1" dirty="0" smtClean="0"/>
              <a:t>Лимитирующие факторы.</a:t>
            </a:r>
          </a:p>
          <a:p>
            <a:r>
              <a:rPr lang="ru-RU" dirty="0" smtClean="0"/>
              <a:t>Слабая экологическая пластичность и низкая конкурентоспособность вида, степные пожары, выпас скота, разработка известняка. Из-за крайне низкой численности (несколько десятков особей) единственной известной в Челябинской области популяции вида она может исчезнуть в ближайшее время вследствие любых изменений окружающей среды.</a:t>
            </a:r>
          </a:p>
          <a:p>
            <a:r>
              <a:rPr lang="ru-RU" b="1" dirty="0" smtClean="0"/>
              <a:t>Меры охраны.</a:t>
            </a:r>
          </a:p>
          <a:p>
            <a:r>
              <a:rPr lang="ru-RU" dirty="0" smtClean="0"/>
              <a:t>Необходимы организация ботанического заказника на известняковых обнажениях севернее пос. Новинка, где наряду с льном уральским будут охраняться около 15 видов, внесенных в Красную книгу Челябинской области, исследование распространения вида в Кизильском р-не. Следует осуществить специальные мероприятия по активизации естественного возобновления вида (сбор зрелых семян и посев их непосредственно в пределах </a:t>
            </a:r>
            <a:r>
              <a:rPr lang="ru-RU" dirty="0" err="1" smtClean="0"/>
              <a:t>ценопопуляции</a:t>
            </a:r>
            <a:r>
              <a:rPr lang="ru-RU" dirty="0" smtClean="0"/>
              <a:t>) и созданию резервной интродукционной популяции в культуре. Культивируется в Ботаническом саду </a:t>
            </a:r>
            <a:r>
              <a:rPr lang="ru-RU" dirty="0" err="1" smtClean="0"/>
              <a:t>УрО</a:t>
            </a:r>
            <a:r>
              <a:rPr lang="ru-RU" dirty="0" smtClean="0"/>
              <a:t> РАН (Екатеринбург).</a:t>
            </a:r>
          </a:p>
          <a:p>
            <a:pPr algn="ctr">
              <a:buNone/>
            </a:pP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ва.gif"/>
          <p:cNvPicPr>
            <a:picLocks noGrp="1" noChangeAspect="1"/>
          </p:cNvPicPr>
          <p:nvPr>
            <p:ph sz="half" idx="1"/>
          </p:nvPr>
        </p:nvPicPr>
        <p:blipFill>
          <a:blip r:embed="rId2" cstate="print"/>
          <a:stretch>
            <a:fillRect/>
          </a:stretch>
        </p:blipFill>
        <p:spPr>
          <a:xfrm>
            <a:off x="107504" y="260648"/>
            <a:ext cx="4330554" cy="6336704"/>
          </a:xfrm>
        </p:spPr>
      </p:pic>
      <p:sp>
        <p:nvSpPr>
          <p:cNvPr id="4" name="Содержимое 3"/>
          <p:cNvSpPr>
            <a:spLocks noGrp="1"/>
          </p:cNvSpPr>
          <p:nvPr>
            <p:ph sz="half" idx="2"/>
          </p:nvPr>
        </p:nvSpPr>
        <p:spPr>
          <a:xfrm>
            <a:off x="4648200" y="188640"/>
            <a:ext cx="4316288" cy="6480720"/>
          </a:xfrm>
        </p:spPr>
        <p:txBody>
          <a:bodyPr>
            <a:normAutofit fontScale="47500" lnSpcReduction="20000"/>
          </a:bodyPr>
          <a:lstStyle/>
          <a:p>
            <a:pPr algn="ctr">
              <a:buNone/>
            </a:pPr>
            <a:r>
              <a:rPr lang="ru-RU" sz="5100" b="1" dirty="0" smtClean="0">
                <a:solidFill>
                  <a:srgbClr val="C00000"/>
                </a:solidFill>
                <a:latin typeface="Monotype Corsiva" pitchFamily="66" charset="0"/>
              </a:rPr>
              <a:t>ФИАЛКА </a:t>
            </a:r>
            <a:r>
              <a:rPr lang="ru-RU" sz="5100" b="1" dirty="0" smtClean="0">
                <a:solidFill>
                  <a:srgbClr val="C00000"/>
                </a:solidFill>
                <a:latin typeface="Monotype Corsiva" pitchFamily="66" charset="0"/>
              </a:rPr>
              <a:t> ДУШИСТАЯ</a:t>
            </a:r>
            <a:endParaRPr lang="ru-RU" sz="5100" b="1" dirty="0" smtClean="0">
              <a:solidFill>
                <a:srgbClr val="C00000"/>
              </a:solidFill>
              <a:latin typeface="Monotype Corsiva" pitchFamily="66" charset="0"/>
            </a:endParaRPr>
          </a:p>
          <a:p>
            <a:r>
              <a:rPr lang="ru-RU" b="1" dirty="0" smtClean="0"/>
              <a:t>Распространение.</a:t>
            </a:r>
          </a:p>
          <a:p>
            <a:r>
              <a:rPr lang="ru-RU" dirty="0" smtClean="0"/>
              <a:t>Европейский вид, восточнее Москвы становится редким, между Волгой и Уралом </a:t>
            </a:r>
            <a:r>
              <a:rPr lang="ru-RU" dirty="0" smtClean="0"/>
              <a:t>отсутствует. </a:t>
            </a:r>
            <a:r>
              <a:rPr lang="ru-RU" dirty="0" smtClean="0"/>
              <a:t>На Южном Урале - неморальный реликт европейского происхождения, отмечен на западном </a:t>
            </a:r>
            <a:r>
              <a:rPr lang="ru-RU" dirty="0" err="1" smtClean="0"/>
              <a:t>макросклоне</a:t>
            </a:r>
            <a:r>
              <a:rPr lang="ru-RU" dirty="0" smtClean="0"/>
              <a:t> по правобережью р. Белой и ее правым притокам Сим, </a:t>
            </a:r>
            <a:r>
              <a:rPr lang="ru-RU" dirty="0" err="1" smtClean="0"/>
              <a:t>Нугуш</a:t>
            </a:r>
            <a:r>
              <a:rPr lang="ru-RU" dirty="0" smtClean="0"/>
              <a:t> (преимущественно на территории Республики Башкортостан).</a:t>
            </a:r>
          </a:p>
          <a:p>
            <a:r>
              <a:rPr lang="ru-RU" dirty="0" smtClean="0"/>
              <a:t>В Челябинской области спорадически встречается по правому берегу р. Сим между городами Миньяр и </a:t>
            </a:r>
            <a:r>
              <a:rPr lang="ru-RU" dirty="0" smtClean="0"/>
              <a:t>Аша.</a:t>
            </a:r>
            <a:endParaRPr lang="ru-RU" dirty="0" smtClean="0"/>
          </a:p>
          <a:p>
            <a:r>
              <a:rPr lang="ru-RU" b="1" dirty="0" smtClean="0"/>
              <a:t>Биология.</a:t>
            </a:r>
          </a:p>
          <a:p>
            <a:r>
              <a:rPr lang="ru-RU" dirty="0" smtClean="0"/>
              <a:t>Розеточный травянистый многолетник с надземными ползучими укореняющимися побегами. Произрастает в тенистых широколиственных лесах, на Урале - исключительно в местах залегания известняков. Размножается преимущественно вегетативно, реже семенами.</a:t>
            </a:r>
          </a:p>
          <a:p>
            <a:r>
              <a:rPr lang="ru-RU" b="1" dirty="0" smtClean="0"/>
              <a:t>Лимитирующие факторы.</a:t>
            </a:r>
          </a:p>
          <a:p>
            <a:r>
              <a:rPr lang="ru-RU" dirty="0" smtClean="0"/>
              <a:t>Слабое возобновление на границе ареала, вырубка лесов, хозяйственное освоение территории. В долине р. Сим популяции вида сократились не менее чем наполовину вследствие строительства и расширения линии железной дороги в XIX-XX вв. и проведения продуктопроводов в конце XX </a:t>
            </a:r>
            <a:r>
              <a:rPr lang="ru-RU" dirty="0" smtClean="0"/>
              <a:t>в.</a:t>
            </a:r>
            <a:endParaRPr lang="ru-RU" dirty="0" smtClean="0"/>
          </a:p>
          <a:p>
            <a:r>
              <a:rPr lang="ru-RU" b="1" dirty="0" smtClean="0"/>
              <a:t>Меры охраны.</a:t>
            </a:r>
          </a:p>
          <a:p>
            <a:r>
              <a:rPr lang="ru-RU" dirty="0" smtClean="0"/>
              <a:t>Охраняется в на территории памятников природы "Липовая гора" и "Река Аша". Необходимо организовать комплексный заказник в правобережье р. Сим на участке от г. Миньяр до г. Аша, где наряду с геологическими и геоморфологическими объектами будут охраняться уникальные растительные сообщества на скалах и в поймах ручьев, в составе которых, кроме фиалки душистой, около 15 редких видов растений, внесенных в Красную книгу Челябинской области.</a:t>
            </a:r>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188640"/>
            <a:ext cx="4244280" cy="6408712"/>
          </a:xfrm>
        </p:spPr>
        <p:txBody>
          <a:bodyPr vert="vert270">
            <a:normAutofit fontScale="92500" lnSpcReduction="10000"/>
          </a:bodyPr>
          <a:lstStyle/>
          <a:p>
            <a:pPr algn="ctr">
              <a:buNone/>
            </a:pPr>
            <a:r>
              <a:rPr lang="ru-RU" b="1" dirty="0" smtClean="0">
                <a:solidFill>
                  <a:srgbClr val="E331C1"/>
                </a:solidFill>
                <a:effectLst>
                  <a:outerShdw blurRad="38100" dist="38100" dir="2700000" algn="tl">
                    <a:srgbClr val="000000"/>
                  </a:outerShdw>
                </a:effectLst>
                <a:latin typeface="Monotype Corsiva" pitchFamily="66" charset="0"/>
              </a:rPr>
              <a:t>СТЕПНАЯ </a:t>
            </a:r>
            <a:r>
              <a:rPr lang="ru-RU" b="1" dirty="0" smtClean="0">
                <a:solidFill>
                  <a:srgbClr val="E331C1"/>
                </a:solidFill>
                <a:effectLst>
                  <a:outerShdw blurRad="38100" dist="38100" dir="2700000" algn="tl">
                    <a:srgbClr val="000000"/>
                  </a:outerShdw>
                </a:effectLst>
                <a:latin typeface="Monotype Corsiva" pitchFamily="66" charset="0"/>
              </a:rPr>
              <a:t> ПИЩУХА</a:t>
            </a:r>
            <a:r>
              <a:rPr lang="ru-RU" dirty="0" smtClean="0">
                <a:solidFill>
                  <a:srgbClr val="E331C1"/>
                </a:solidFill>
                <a:effectLst>
                  <a:outerShdw blurRad="38100" dist="38100" dir="2700000" algn="tl">
                    <a:srgbClr val="000000"/>
                  </a:outerShdw>
                </a:effectLst>
                <a:latin typeface="Monotype Corsiva" pitchFamily="66" charset="0"/>
              </a:rPr>
              <a:t> </a:t>
            </a:r>
            <a:r>
              <a:rPr lang="ru-RU" dirty="0" smtClean="0">
                <a:solidFill>
                  <a:srgbClr val="E331C1"/>
                </a:solidFill>
                <a:effectLst>
                  <a:outerShdw blurRad="38100" dist="38100" dir="2700000" algn="tl">
                    <a:srgbClr val="000000"/>
                  </a:outerShdw>
                </a:effectLst>
                <a:latin typeface="Monotype Corsiva" pitchFamily="66" charset="0"/>
              </a:rPr>
              <a:t>  </a:t>
            </a:r>
            <a:endParaRPr lang="ru-RU" dirty="0" smtClean="0">
              <a:solidFill>
                <a:srgbClr val="E331C1"/>
              </a:solidFill>
              <a:effectLst>
                <a:outerShdw blurRad="38100" dist="38100" dir="2700000" algn="tl">
                  <a:srgbClr val="000000"/>
                </a:outerShdw>
              </a:effectLst>
              <a:latin typeface="Monotype Corsiva" pitchFamily="66" charset="0"/>
            </a:endParaRPr>
          </a:p>
          <a:p>
            <a:pPr algn="ctr">
              <a:buNone/>
            </a:pPr>
            <a:r>
              <a:rPr lang="ru-RU" sz="1050" b="1" dirty="0" smtClean="0"/>
              <a:t> </a:t>
            </a:r>
            <a:r>
              <a:rPr lang="ru-RU" sz="1200" b="1" dirty="0" smtClean="0">
                <a:latin typeface="Times New Roman" pitchFamily="18" charset="0"/>
              </a:rPr>
              <a:t>Распространение</a:t>
            </a:r>
            <a:r>
              <a:rPr lang="ru-RU" sz="1200" dirty="0" smtClean="0">
                <a:latin typeface="Times New Roman" pitchFamily="18" charset="0"/>
              </a:rPr>
              <a:t>. Ареал вытянут узкой полосой. Северная его граница проходит от Среднего Заволжья (южнее г. Самары) через Южное Предуралье, огибает с юга Уральские горы, пролегает по лесостепной зоне Зауралья в районе г.Магнитогорска и уходит на юго-восток через </a:t>
            </a:r>
            <a:r>
              <a:rPr lang="ru-RU" sz="1200" dirty="0" err="1" smtClean="0">
                <a:latin typeface="Times New Roman" pitchFamily="18" charset="0"/>
              </a:rPr>
              <a:t>Костанайскую</a:t>
            </a:r>
            <a:r>
              <a:rPr lang="ru-RU" sz="1200" dirty="0" smtClean="0">
                <a:latin typeface="Times New Roman" pitchFamily="18" charset="0"/>
              </a:rPr>
              <a:t> и Семипалатинскую области Казахстана. Южная граница ареала проходит южнее г. Уральска, к востоку спускается до Северного Приаралья, идет через пустыню </a:t>
            </a:r>
            <a:r>
              <a:rPr lang="ru-RU" sz="1200" dirty="0" err="1" smtClean="0">
                <a:latin typeface="Times New Roman" pitchFamily="18" charset="0"/>
              </a:rPr>
              <a:t>Бетпак-Дала</a:t>
            </a:r>
            <a:r>
              <a:rPr lang="ru-RU" sz="1200" dirty="0" smtClean="0">
                <a:latin typeface="Times New Roman" pitchFamily="18" charset="0"/>
              </a:rPr>
              <a:t> и Северное </a:t>
            </a:r>
            <a:r>
              <a:rPr lang="ru-RU" sz="1200" dirty="0" err="1" smtClean="0">
                <a:latin typeface="Times New Roman" pitchFamily="18" charset="0"/>
              </a:rPr>
              <a:t>Прибалхашье</a:t>
            </a:r>
            <a:r>
              <a:rPr lang="ru-RU" sz="1200" dirty="0" smtClean="0">
                <a:latin typeface="Times New Roman" pitchFamily="18" charset="0"/>
              </a:rPr>
              <a:t> к хребту Тарбагатай. На Урале заселяет степи и пограничные зоны пустыни. Вид обычен в степной зоне Южного Урала, но его ареал, по-видимому, сокращается. </a:t>
            </a:r>
            <a:br>
              <a:rPr lang="ru-RU" sz="1200" dirty="0" smtClean="0">
                <a:latin typeface="Times New Roman" pitchFamily="18" charset="0"/>
              </a:rPr>
            </a:br>
            <a:r>
              <a:rPr lang="ru-RU" sz="1200" dirty="0" smtClean="0">
                <a:latin typeface="Times New Roman" pitchFamily="18" charset="0"/>
              </a:rPr>
              <a:t>   В Челябинской области встречи степной пищухи зарегистрированы в окрестностях городов Магнитогорска и Верхнеуральска, в Кизильском, </a:t>
            </a:r>
            <a:r>
              <a:rPr lang="ru-RU" sz="1200" dirty="0" err="1" smtClean="0">
                <a:latin typeface="Times New Roman" pitchFamily="18" charset="0"/>
              </a:rPr>
              <a:t>Брединском</a:t>
            </a:r>
            <a:r>
              <a:rPr lang="ru-RU" sz="1200" dirty="0" smtClean="0">
                <a:latin typeface="Times New Roman" pitchFamily="18" charset="0"/>
              </a:rPr>
              <a:t>, </a:t>
            </a:r>
            <a:r>
              <a:rPr lang="ru-RU" sz="1200" dirty="0" err="1" smtClean="0">
                <a:latin typeface="Times New Roman" pitchFamily="18" charset="0"/>
              </a:rPr>
              <a:t>Варненском</a:t>
            </a:r>
            <a:r>
              <a:rPr lang="ru-RU" sz="1200" dirty="0" smtClean="0">
                <a:latin typeface="Times New Roman" pitchFamily="18" charset="0"/>
              </a:rPr>
              <a:t>, </a:t>
            </a:r>
            <a:r>
              <a:rPr lang="ru-RU" sz="1200" dirty="0" err="1" smtClean="0">
                <a:latin typeface="Times New Roman" pitchFamily="18" charset="0"/>
              </a:rPr>
              <a:t>Карталинском</a:t>
            </a:r>
            <a:r>
              <a:rPr lang="ru-RU" sz="1200" dirty="0" smtClean="0">
                <a:latin typeface="Times New Roman" pitchFamily="18" charset="0"/>
              </a:rPr>
              <a:t> р-нах. В фауне музея-заповедника «</a:t>
            </a:r>
            <a:r>
              <a:rPr lang="ru-RU" sz="1200" dirty="0" err="1" smtClean="0">
                <a:latin typeface="Times New Roman" pitchFamily="18" charset="0"/>
              </a:rPr>
              <a:t>Аркаим</a:t>
            </a:r>
            <a:r>
              <a:rPr lang="ru-RU" sz="1200" dirty="0" smtClean="0">
                <a:latin typeface="Times New Roman" pitchFamily="18" charset="0"/>
              </a:rPr>
              <a:t>» обычный вид.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Численность</a:t>
            </a:r>
            <a:r>
              <a:rPr lang="ru-RU" sz="1200" dirty="0" smtClean="0">
                <a:latin typeface="Times New Roman" pitchFamily="18" charset="0"/>
              </a:rPr>
              <a:t>. Неизвестна. Местами обычен.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Биология</a:t>
            </a:r>
            <a:r>
              <a:rPr lang="ru-RU" sz="1200" dirty="0" smtClean="0">
                <a:latin typeface="Times New Roman" pitchFamily="18" charset="0"/>
              </a:rPr>
              <a:t>. Обитатель кустарниково-каменистых степей и залежных земель. В отличие от других видов пищух охотно заселяет участки с густым и высоким травянистым и кустарниковым покровом. Роет норы в склонах оврагов, зарослях бурьяна и кустарников, на межах. Кроме сигнала опасности издает звонкую стереотипную и </a:t>
            </a:r>
            <a:r>
              <a:rPr lang="ru-RU" sz="1200" dirty="0" err="1" smtClean="0">
                <a:latin typeface="Times New Roman" pitchFamily="18" charset="0"/>
              </a:rPr>
              <a:t>видоспецифичную</a:t>
            </a:r>
            <a:r>
              <a:rPr lang="ru-RU" sz="1200" dirty="0" smtClean="0">
                <a:latin typeface="Times New Roman" pitchFamily="18" charset="0"/>
              </a:rPr>
              <a:t> трель, облегчающую в условиях плохой видимости индивидуальные контакты и поиск партнера в сезон размножения. Селится небольшими колониями. Соседние семейные участки не перекрываются. В летнее время активен как днем, так и ночью. Питается зелеными частями травянистых растений, корой молодых деревьев. На зиму заготавливает стожки сена. Зимой ведет подснежный образ жизни, питается летними запасами, а также обгрызает кору и побеги кустарников и молодых деревьев. Приносит до двух пометов в год по 6—12 детенышей в каждом.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Лимитирующие факторы</a:t>
            </a:r>
            <a:r>
              <a:rPr lang="ru-RU" sz="1200" dirty="0" smtClean="0">
                <a:latin typeface="Times New Roman" pitchFamily="18" charset="0"/>
              </a:rPr>
              <a:t>. Не изучены.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Меры охраны</a:t>
            </a:r>
            <a:r>
              <a:rPr lang="ru-RU" sz="1200" dirty="0" smtClean="0">
                <a:latin typeface="Times New Roman" pitchFamily="18" charset="0"/>
              </a:rPr>
              <a:t>. Охраняется в музее-заповеднике «</a:t>
            </a:r>
            <a:r>
              <a:rPr lang="ru-RU" sz="1200" dirty="0" err="1" smtClean="0">
                <a:latin typeface="Times New Roman" pitchFamily="18" charset="0"/>
              </a:rPr>
              <a:t>Аркаим</a:t>
            </a:r>
            <a:r>
              <a:rPr lang="ru-RU" sz="1200" dirty="0" smtClean="0">
                <a:latin typeface="Times New Roman" pitchFamily="18" charset="0"/>
              </a:rPr>
              <a:t>». Необходима организация специальных работ по изучению состояния вида в области. </a:t>
            </a:r>
            <a:endParaRPr lang="ru-RU" sz="1200" dirty="0"/>
          </a:p>
        </p:txBody>
      </p:sp>
      <p:pic>
        <p:nvPicPr>
          <p:cNvPr id="5" name="Picture 7" descr="Ochotona pusilla"/>
          <p:cNvPicPr>
            <a:picLocks noGrp="1" noChangeAspect="1" noChangeArrowheads="1"/>
          </p:cNvPicPr>
          <p:nvPr>
            <p:ph sz="half" idx="1"/>
          </p:nvPr>
        </p:nvPicPr>
        <p:blipFill>
          <a:blip r:embed="rId2" cstate="print"/>
          <a:srcRect/>
          <a:stretch>
            <a:fillRect/>
          </a:stretch>
        </p:blipFill>
        <p:spPr bwMode="auto">
          <a:xfrm rot="16200000">
            <a:off x="-658306" y="1520939"/>
            <a:ext cx="6274270" cy="37345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ж.gif"/>
          <p:cNvPicPr>
            <a:picLocks noGrp="1" noChangeAspect="1"/>
          </p:cNvPicPr>
          <p:nvPr>
            <p:ph sz="half" idx="1"/>
          </p:nvPr>
        </p:nvPicPr>
        <p:blipFill>
          <a:blip r:embed="rId2" cstate="print"/>
          <a:stretch>
            <a:fillRect/>
          </a:stretch>
        </p:blipFill>
        <p:spPr>
          <a:xfrm>
            <a:off x="251520" y="188640"/>
            <a:ext cx="3819248" cy="6529514"/>
          </a:xfrm>
        </p:spPr>
      </p:pic>
      <p:sp>
        <p:nvSpPr>
          <p:cNvPr id="4" name="Содержимое 3"/>
          <p:cNvSpPr>
            <a:spLocks noGrp="1"/>
          </p:cNvSpPr>
          <p:nvPr>
            <p:ph sz="half" idx="2"/>
          </p:nvPr>
        </p:nvSpPr>
        <p:spPr>
          <a:xfrm>
            <a:off x="4648200" y="260648"/>
            <a:ext cx="4316288" cy="6408712"/>
          </a:xfrm>
        </p:spPr>
        <p:txBody>
          <a:bodyPr>
            <a:normAutofit fontScale="40000" lnSpcReduction="20000"/>
          </a:bodyPr>
          <a:lstStyle/>
          <a:p>
            <a:pPr algn="ctr">
              <a:buNone/>
            </a:pPr>
            <a:r>
              <a:rPr lang="ru-RU" sz="6000" b="1" dirty="0" smtClean="0">
                <a:solidFill>
                  <a:srgbClr val="C00000"/>
                </a:solidFill>
                <a:latin typeface="Monotype Corsiva" pitchFamily="66" charset="0"/>
              </a:rPr>
              <a:t>ПОДОРОЖНИК КРАШЕНИННИКОВА</a:t>
            </a:r>
          </a:p>
          <a:p>
            <a:r>
              <a:rPr lang="ru-RU" sz="3000" b="1" dirty="0" smtClean="0"/>
              <a:t>Распространение.</a:t>
            </a:r>
          </a:p>
          <a:p>
            <a:r>
              <a:rPr lang="ru-RU" sz="3000" dirty="0" smtClean="0"/>
              <a:t>В </a:t>
            </a:r>
            <a:r>
              <a:rPr lang="ru-RU" sz="3000" dirty="0" smtClean="0"/>
              <a:t>Челябинской области достоверно известен в двух близких пунктах левобережья р. </a:t>
            </a:r>
            <a:r>
              <a:rPr lang="ru-RU" sz="3000" dirty="0" err="1" smtClean="0"/>
              <a:t>Сынтасты</a:t>
            </a:r>
            <a:r>
              <a:rPr lang="ru-RU" sz="3000" dirty="0" smtClean="0"/>
              <a:t> - у пос. Рымникский </a:t>
            </a:r>
            <a:r>
              <a:rPr lang="ru-RU" sz="3000" dirty="0" err="1" smtClean="0"/>
              <a:t>Брединского</a:t>
            </a:r>
            <a:r>
              <a:rPr lang="ru-RU" sz="3000" dirty="0" smtClean="0"/>
              <a:t> р-на и у плотины небольшого пруда близ северо-западной окраины пос. </a:t>
            </a:r>
            <a:r>
              <a:rPr lang="ru-RU" sz="3000" dirty="0" smtClean="0"/>
              <a:t>Бреды. </a:t>
            </a:r>
            <a:r>
              <a:rPr lang="ru-RU" sz="3000" dirty="0" smtClean="0"/>
              <a:t>Есть указания о находках вида близ пос. Новинка Кизильского </a:t>
            </a:r>
            <a:r>
              <a:rPr lang="ru-RU" sz="3000" dirty="0" smtClean="0"/>
              <a:t>р-на.</a:t>
            </a:r>
            <a:endParaRPr lang="ru-RU" sz="3000" dirty="0" smtClean="0"/>
          </a:p>
          <a:p>
            <a:r>
              <a:rPr lang="ru-RU" sz="3000" b="1" dirty="0" smtClean="0"/>
              <a:t>Биология.</a:t>
            </a:r>
          </a:p>
          <a:p>
            <a:r>
              <a:rPr lang="ru-RU" sz="3000" dirty="0" smtClean="0"/>
              <a:t>Стержнекорневой розеточный травянистый многолетник. Произрастает в крайне разреженных </a:t>
            </a:r>
            <a:r>
              <a:rPr lang="ru-RU" sz="3000" dirty="0" err="1" smtClean="0"/>
              <a:t>петрофитных</a:t>
            </a:r>
            <a:r>
              <a:rPr lang="ru-RU" sz="3000" dirty="0" smtClean="0"/>
              <a:t> сообществах. Селится на породах различного состава (чаще на </a:t>
            </a:r>
            <a:r>
              <a:rPr lang="ru-RU" sz="3000" dirty="0" err="1" smtClean="0"/>
              <a:t>пестроцветных</a:t>
            </a:r>
            <a:r>
              <a:rPr lang="ru-RU" sz="3000" dirty="0" smtClean="0"/>
              <a:t> </a:t>
            </a:r>
            <a:r>
              <a:rPr lang="ru-RU" sz="3000" dirty="0" err="1" smtClean="0"/>
              <a:t>гипсосодержащих</a:t>
            </a:r>
            <a:r>
              <a:rPr lang="ru-RU" sz="3000" dirty="0" smtClean="0"/>
              <a:t> глинистых сланцах, отдельные особи отмечались на известняках</a:t>
            </a:r>
            <a:r>
              <a:rPr lang="ru-RU" sz="3000" dirty="0" smtClean="0"/>
              <a:t>). </a:t>
            </a:r>
            <a:r>
              <a:rPr lang="ru-RU" sz="3000" dirty="0" smtClean="0"/>
              <a:t>Размножается семенами.</a:t>
            </a:r>
          </a:p>
          <a:p>
            <a:r>
              <a:rPr lang="ru-RU" sz="3000" b="1" dirty="0" smtClean="0"/>
              <a:t>Лимитирующие факторы.</a:t>
            </a:r>
          </a:p>
          <a:p>
            <a:r>
              <a:rPr lang="ru-RU" sz="3000" dirty="0" smtClean="0"/>
              <a:t>Резко выраженная </a:t>
            </a:r>
            <a:r>
              <a:rPr lang="ru-RU" sz="3000" dirty="0" err="1" smtClean="0"/>
              <a:t>стенотопность</a:t>
            </a:r>
            <a:r>
              <a:rPr lang="ru-RU" sz="3000" dirty="0" smtClean="0"/>
              <a:t> и низкая конкурентоспособность вида, строительство, рекреационное воздействие. От последних двух факторов существенно пострадала малочисленная популяция у пос. Бреды, где вид встречается на сильно изрытом карьерами участке, на котором велась разработка щебня при строительстве плотины, и находится в зоне активного летнего отдыха </a:t>
            </a:r>
            <a:r>
              <a:rPr lang="ru-RU" sz="3000" dirty="0" smtClean="0"/>
              <a:t>населения.</a:t>
            </a:r>
            <a:endParaRPr lang="ru-RU" sz="3000" dirty="0" smtClean="0"/>
          </a:p>
          <a:p>
            <a:r>
              <a:rPr lang="ru-RU" sz="3000" b="1" dirty="0" smtClean="0"/>
              <a:t>Меры охраны.</a:t>
            </a:r>
          </a:p>
          <a:p>
            <a:r>
              <a:rPr lang="ru-RU" sz="3000" dirty="0" smtClean="0"/>
              <a:t>Необходимо выявить наиболее крупные популяции вида на участке между поселками Рымникский и Бреды и организовать ботанический заказник. Семена подорожника Крашенинникова следует искусственно высевать в подходящих местообитаниях и провести опыты по созданию интродукционных резервных популяций в ботанических садах.</a:t>
            </a:r>
          </a:p>
          <a:p>
            <a:pPr>
              <a:buNone/>
            </a:pPr>
            <a:endParaRPr lang="ru-RU" sz="3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ак.gif"/>
          <p:cNvPicPr>
            <a:picLocks noGrp="1" noChangeAspect="1"/>
          </p:cNvPicPr>
          <p:nvPr>
            <p:ph sz="half" idx="1"/>
          </p:nvPr>
        </p:nvPicPr>
        <p:blipFill>
          <a:blip r:embed="rId2" cstate="print"/>
          <a:stretch>
            <a:fillRect/>
          </a:stretch>
        </p:blipFill>
        <p:spPr>
          <a:xfrm>
            <a:off x="251520" y="404664"/>
            <a:ext cx="3988415" cy="6132188"/>
          </a:xfrm>
        </p:spPr>
      </p:pic>
      <p:sp>
        <p:nvSpPr>
          <p:cNvPr id="4" name="Содержимое 3"/>
          <p:cNvSpPr>
            <a:spLocks noGrp="1"/>
          </p:cNvSpPr>
          <p:nvPr>
            <p:ph sz="half" idx="2"/>
          </p:nvPr>
        </p:nvSpPr>
        <p:spPr>
          <a:xfrm>
            <a:off x="4648200" y="260648"/>
            <a:ext cx="4316288" cy="6408712"/>
          </a:xfrm>
        </p:spPr>
        <p:txBody>
          <a:bodyPr>
            <a:normAutofit fontScale="55000" lnSpcReduction="20000"/>
          </a:bodyPr>
          <a:lstStyle/>
          <a:p>
            <a:pPr algn="ctr">
              <a:buNone/>
            </a:pPr>
            <a:r>
              <a:rPr lang="ru-RU" sz="4400" b="1" dirty="0" smtClean="0">
                <a:solidFill>
                  <a:srgbClr val="C00000"/>
                </a:solidFill>
                <a:latin typeface="Monotype Corsiva" pitchFamily="66" charset="0"/>
              </a:rPr>
              <a:t>МОЖЖЕВЕЛЬНИК КАЗАЦКИЙ</a:t>
            </a:r>
          </a:p>
          <a:p>
            <a:r>
              <a:rPr lang="ru-RU" b="1" dirty="0" smtClean="0"/>
              <a:t>Распространение.</a:t>
            </a:r>
          </a:p>
          <a:p>
            <a:r>
              <a:rPr lang="ru-RU" dirty="0" smtClean="0"/>
              <a:t>Евро-азиатский вид с дизъюнктивным ареалом. Произрастает от Южной Европы до Монголии. На Южном Урале доледниковый </a:t>
            </a:r>
            <a:r>
              <a:rPr lang="ru-RU" dirty="0" smtClean="0"/>
              <a:t>реликт.</a:t>
            </a:r>
            <a:endParaRPr lang="ru-RU" dirty="0" smtClean="0"/>
          </a:p>
          <a:p>
            <a:r>
              <a:rPr lang="ru-RU" dirty="0" smtClean="0"/>
              <a:t>В Челябинской области изредка встречается в пределах степной зоны - в бассейнах рек Урал (на горе Чека, по рекам </a:t>
            </a:r>
            <a:r>
              <a:rPr lang="ru-RU" dirty="0" err="1" smtClean="0"/>
              <a:t>Худолаз</a:t>
            </a:r>
            <a:r>
              <a:rPr lang="ru-RU" dirty="0" smtClean="0"/>
              <a:t>, Большой Кизил и </a:t>
            </a:r>
            <a:r>
              <a:rPr lang="ru-RU" dirty="0" err="1" smtClean="0"/>
              <a:t>Караганка</a:t>
            </a:r>
            <a:r>
              <a:rPr lang="ru-RU" dirty="0" smtClean="0"/>
              <a:t>) </a:t>
            </a:r>
            <a:r>
              <a:rPr lang="ru-RU" dirty="0" smtClean="0"/>
              <a:t>, </a:t>
            </a:r>
            <a:r>
              <a:rPr lang="ru-RU" dirty="0" smtClean="0"/>
              <a:t>Тогузак (у с. Алексеевка </a:t>
            </a:r>
            <a:r>
              <a:rPr lang="ru-RU" dirty="0" err="1" smtClean="0"/>
              <a:t>Варненского</a:t>
            </a:r>
            <a:r>
              <a:rPr lang="ru-RU" dirty="0" smtClean="0"/>
              <a:t> р-на) [3] и </a:t>
            </a:r>
            <a:r>
              <a:rPr lang="ru-RU" dirty="0" err="1" smtClean="0"/>
              <a:t>Аят</a:t>
            </a:r>
            <a:r>
              <a:rPr lang="ru-RU" dirty="0" smtClean="0"/>
              <a:t> (у пос. Варшавка </a:t>
            </a:r>
            <a:r>
              <a:rPr lang="ru-RU" dirty="0" err="1" smtClean="0"/>
              <a:t>Карталинского</a:t>
            </a:r>
            <a:r>
              <a:rPr lang="ru-RU" dirty="0" smtClean="0"/>
              <a:t> р-на, по р. Сухая к югу от г. Карталы) </a:t>
            </a:r>
            <a:r>
              <a:rPr lang="ru-RU" dirty="0" smtClean="0"/>
              <a:t>, </a:t>
            </a:r>
            <a:r>
              <a:rPr lang="ru-RU" dirty="0" smtClean="0"/>
              <a:t>а также в </a:t>
            </a:r>
            <a:r>
              <a:rPr lang="ru-RU" dirty="0" err="1" smtClean="0"/>
              <a:t>Джабык-Карагайском</a:t>
            </a:r>
            <a:r>
              <a:rPr lang="ru-RU" dirty="0" smtClean="0"/>
              <a:t> бору (у с. Анненское </a:t>
            </a:r>
            <a:r>
              <a:rPr lang="ru-RU" dirty="0" err="1" smtClean="0"/>
              <a:t>Карталинского</a:t>
            </a:r>
            <a:r>
              <a:rPr lang="ru-RU" dirty="0" smtClean="0"/>
              <a:t> р-на</a:t>
            </a:r>
            <a:r>
              <a:rPr lang="ru-RU" dirty="0" smtClean="0"/>
              <a:t>).</a:t>
            </a:r>
            <a:endParaRPr lang="ru-RU" dirty="0" smtClean="0"/>
          </a:p>
          <a:p>
            <a:r>
              <a:rPr lang="ru-RU" b="1" dirty="0" smtClean="0"/>
              <a:t>Биология.</a:t>
            </a:r>
          </a:p>
          <a:p>
            <a:r>
              <a:rPr lang="ru-RU" dirty="0" smtClean="0"/>
              <a:t>Вечнозеленый стелющийся кустарник. Произрастает в горных каменистых степях, на приречных склонах, береговых скальных обнажениях, полянах островных степных боров. Размножается семенами.</a:t>
            </a:r>
          </a:p>
          <a:p>
            <a:r>
              <a:rPr lang="ru-RU" b="1" dirty="0" smtClean="0"/>
              <a:t>Лимитирующие факторы.</a:t>
            </a:r>
          </a:p>
          <a:p>
            <a:r>
              <a:rPr lang="ru-RU" dirty="0" smtClean="0"/>
              <a:t>Степные пожары, выпас скота, рекреационное воздействие.</a:t>
            </a:r>
          </a:p>
          <a:p>
            <a:r>
              <a:rPr lang="ru-RU" b="1" dirty="0" smtClean="0"/>
              <a:t>Меры охраны.</a:t>
            </a:r>
          </a:p>
          <a:p>
            <a:r>
              <a:rPr lang="ru-RU" dirty="0" smtClean="0"/>
              <a:t>Охраняется на территории памятников природы "Гора Чека", "Шумный брод..." и "Джабык-Карагайский бор".</a:t>
            </a:r>
          </a:p>
          <a:p>
            <a:pPr>
              <a:buNone/>
            </a:pPr>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аб.gif"/>
          <p:cNvPicPr>
            <a:picLocks noGrp="1" noChangeAspect="1"/>
          </p:cNvPicPr>
          <p:nvPr>
            <p:ph sz="half" idx="1"/>
          </p:nvPr>
        </p:nvPicPr>
        <p:blipFill>
          <a:blip r:embed="rId2" cstate="print"/>
          <a:stretch>
            <a:fillRect/>
          </a:stretch>
        </p:blipFill>
        <p:spPr>
          <a:xfrm>
            <a:off x="179512" y="404664"/>
            <a:ext cx="4248472" cy="5900142"/>
          </a:xfrm>
        </p:spPr>
      </p:pic>
      <p:sp>
        <p:nvSpPr>
          <p:cNvPr id="4" name="Содержимое 3"/>
          <p:cNvSpPr>
            <a:spLocks noGrp="1"/>
          </p:cNvSpPr>
          <p:nvPr>
            <p:ph sz="half" idx="2"/>
          </p:nvPr>
        </p:nvSpPr>
        <p:spPr>
          <a:xfrm>
            <a:off x="4648200" y="116632"/>
            <a:ext cx="4244280" cy="6552728"/>
          </a:xfrm>
        </p:spPr>
        <p:txBody>
          <a:bodyPr>
            <a:normAutofit fontScale="47500" lnSpcReduction="20000"/>
          </a:bodyPr>
          <a:lstStyle/>
          <a:p>
            <a:pPr algn="ctr">
              <a:buNone/>
            </a:pPr>
            <a:r>
              <a:rPr lang="ru-RU" sz="4400" b="1" dirty="0" smtClean="0">
                <a:solidFill>
                  <a:srgbClr val="C00000"/>
                </a:solidFill>
                <a:latin typeface="Monotype Corsiva" pitchFamily="66" charset="0"/>
              </a:rPr>
              <a:t>КОРНЕВИЩНИК СУДЕТСКИЙ </a:t>
            </a:r>
            <a:endParaRPr lang="ru-RU" sz="4400" b="1" dirty="0" smtClean="0">
              <a:solidFill>
                <a:srgbClr val="C00000"/>
              </a:solidFill>
              <a:latin typeface="Monotype Corsiva" pitchFamily="66" charset="0"/>
            </a:endParaRPr>
          </a:p>
          <a:p>
            <a:pPr algn="ctr">
              <a:buNone/>
            </a:pPr>
            <a:r>
              <a:rPr lang="ru-RU" sz="4400" b="1" dirty="0" smtClean="0">
                <a:solidFill>
                  <a:srgbClr val="C00000"/>
                </a:solidFill>
                <a:latin typeface="Monotype Corsiva" pitchFamily="66" charset="0"/>
              </a:rPr>
              <a:t>(</a:t>
            </a:r>
            <a:r>
              <a:rPr lang="ru-RU" sz="4400" b="1" dirty="0" smtClean="0">
                <a:solidFill>
                  <a:srgbClr val="C00000"/>
                </a:solidFill>
                <a:latin typeface="Monotype Corsiva" pitchFamily="66" charset="0"/>
              </a:rPr>
              <a:t>пузырник </a:t>
            </a:r>
            <a:r>
              <a:rPr lang="ru-RU" sz="4400" b="1" dirty="0" err="1" smtClean="0">
                <a:solidFill>
                  <a:srgbClr val="C00000"/>
                </a:solidFill>
                <a:latin typeface="Monotype Corsiva" pitchFamily="66" charset="0"/>
              </a:rPr>
              <a:t>судетский</a:t>
            </a:r>
            <a:r>
              <a:rPr lang="ru-RU" sz="4400" b="1" dirty="0" smtClean="0">
                <a:solidFill>
                  <a:srgbClr val="C00000"/>
                </a:solidFill>
                <a:latin typeface="Monotype Corsiva" pitchFamily="66" charset="0"/>
              </a:rPr>
              <a:t>)  папоротник</a:t>
            </a:r>
          </a:p>
          <a:p>
            <a:pPr algn="ctr">
              <a:buNone/>
            </a:pPr>
            <a:endParaRPr lang="ru-RU" b="1" dirty="0" smtClean="0">
              <a:solidFill>
                <a:srgbClr val="C00000"/>
              </a:solidFill>
              <a:latin typeface="Monotype Corsiva" pitchFamily="66" charset="0"/>
            </a:endParaRPr>
          </a:p>
          <a:p>
            <a:r>
              <a:rPr lang="ru-RU" b="1" dirty="0" smtClean="0"/>
              <a:t>Распространение.</a:t>
            </a:r>
          </a:p>
          <a:p>
            <a:r>
              <a:rPr lang="ru-RU" dirty="0" smtClean="0"/>
              <a:t>Евро-азиатский бореальный </a:t>
            </a:r>
            <a:r>
              <a:rPr lang="ru-RU" dirty="0" smtClean="0"/>
              <a:t>вид.</a:t>
            </a:r>
            <a:endParaRPr lang="ru-RU" dirty="0" smtClean="0"/>
          </a:p>
          <a:p>
            <a:r>
              <a:rPr lang="ru-RU" dirty="0" smtClean="0"/>
              <a:t>На территории Челябинской области отмечен на западном склоне хребта Малый </a:t>
            </a:r>
            <a:r>
              <a:rPr lang="ru-RU" dirty="0" err="1" smtClean="0"/>
              <a:t>Таганай</a:t>
            </a:r>
            <a:r>
              <a:rPr lang="ru-RU" dirty="0" smtClean="0"/>
              <a:t> и в окрестностях г. </a:t>
            </a:r>
            <a:r>
              <a:rPr lang="ru-RU" dirty="0" smtClean="0"/>
              <a:t>Кыштыма. </a:t>
            </a:r>
            <a:r>
              <a:rPr lang="ru-RU" dirty="0" smtClean="0"/>
              <a:t>В непосредственной близости от границ области встречается на хребте </a:t>
            </a:r>
            <a:r>
              <a:rPr lang="ru-RU" dirty="0" err="1" smtClean="0"/>
              <a:t>Бакты</a:t>
            </a:r>
            <a:r>
              <a:rPr lang="ru-RU" dirty="0" smtClean="0"/>
              <a:t> в Белорецком р-не Республики Башкортостан и близ г. Михайловска </a:t>
            </a:r>
            <a:r>
              <a:rPr lang="ru-RU" dirty="0" err="1" smtClean="0"/>
              <a:t>Нижнесергинского</a:t>
            </a:r>
            <a:r>
              <a:rPr lang="ru-RU" dirty="0" smtClean="0"/>
              <a:t> р-на Свердловской </a:t>
            </a:r>
            <a:r>
              <a:rPr lang="ru-RU" dirty="0" smtClean="0"/>
              <a:t>области.</a:t>
            </a:r>
            <a:endParaRPr lang="ru-RU" dirty="0" smtClean="0"/>
          </a:p>
          <a:p>
            <a:r>
              <a:rPr lang="ru-RU" b="1" dirty="0" smtClean="0"/>
              <a:t>Биология.</a:t>
            </a:r>
          </a:p>
          <a:p>
            <a:r>
              <a:rPr lang="ru-RU" dirty="0" smtClean="0"/>
              <a:t>Длиннокорневищный травянистый папоротник. Произрастает в тенистых влажных темнохвойных лесах, по сырым берегам лесных ручьев, на </a:t>
            </a:r>
            <a:r>
              <a:rPr lang="ru-RU" dirty="0" err="1" smtClean="0"/>
              <a:t>облесенных</a:t>
            </a:r>
            <a:r>
              <a:rPr lang="ru-RU" dirty="0" smtClean="0"/>
              <a:t> мшистых скалах, береговых склонах у выходов ключей. Чаще встречается на основных породах (в особенности на известняках), способен селиться и на кислых породах (например, на кварцитах). Размножается спорами и вегетативно (ползучими корневищами).</a:t>
            </a:r>
          </a:p>
          <a:p>
            <a:r>
              <a:rPr lang="ru-RU" b="1" dirty="0" smtClean="0"/>
              <a:t>Лимитирующие факторы.</a:t>
            </a:r>
          </a:p>
          <a:p>
            <a:r>
              <a:rPr lang="ru-RU" dirty="0" smtClean="0"/>
              <a:t>Вырубка лесов, горные разработки, рекреационное воздействие.</a:t>
            </a:r>
          </a:p>
          <a:p>
            <a:r>
              <a:rPr lang="ru-RU" b="1" dirty="0" smtClean="0"/>
              <a:t>Меры охраны.</a:t>
            </a:r>
          </a:p>
          <a:p>
            <a:r>
              <a:rPr lang="ru-RU" dirty="0" smtClean="0"/>
              <a:t>Охраняется в национальном парке "</a:t>
            </a:r>
            <a:r>
              <a:rPr lang="ru-RU" dirty="0" err="1" smtClean="0"/>
              <a:t>Таганай</a:t>
            </a:r>
            <a:r>
              <a:rPr lang="ru-RU" dirty="0" smtClean="0"/>
              <a:t>".</a:t>
            </a:r>
          </a:p>
          <a:p>
            <a:pPr>
              <a:buNone/>
            </a:pPr>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е56.gif"/>
          <p:cNvPicPr>
            <a:picLocks noGrp="1" noChangeAspect="1"/>
          </p:cNvPicPr>
          <p:nvPr>
            <p:ph sz="half" idx="1"/>
          </p:nvPr>
        </p:nvPicPr>
        <p:blipFill>
          <a:blip r:embed="rId2" cstate="print"/>
          <a:stretch>
            <a:fillRect/>
          </a:stretch>
        </p:blipFill>
        <p:spPr>
          <a:xfrm>
            <a:off x="251520" y="836712"/>
            <a:ext cx="4032448" cy="4968551"/>
          </a:xfrm>
        </p:spPr>
      </p:pic>
      <p:sp>
        <p:nvSpPr>
          <p:cNvPr id="4" name="Содержимое 3"/>
          <p:cNvSpPr>
            <a:spLocks noGrp="1"/>
          </p:cNvSpPr>
          <p:nvPr>
            <p:ph sz="half" idx="2"/>
          </p:nvPr>
        </p:nvSpPr>
        <p:spPr>
          <a:xfrm>
            <a:off x="4648200" y="116632"/>
            <a:ext cx="4038600" cy="6552728"/>
          </a:xfrm>
        </p:spPr>
        <p:txBody>
          <a:bodyPr>
            <a:normAutofit fontScale="55000" lnSpcReduction="20000"/>
          </a:bodyPr>
          <a:lstStyle/>
          <a:p>
            <a:pPr algn="ctr">
              <a:buNone/>
            </a:pPr>
            <a:r>
              <a:rPr lang="ru-RU" sz="4400" b="1" dirty="0" smtClean="0">
                <a:solidFill>
                  <a:srgbClr val="C00000"/>
                </a:solidFill>
                <a:latin typeface="Monotype Corsiva" pitchFamily="66" charset="0"/>
              </a:rPr>
              <a:t>КОЛЛЕМА ЧЕШУЙЧАТАЯ</a:t>
            </a:r>
          </a:p>
          <a:p>
            <a:pPr algn="ctr">
              <a:buNone/>
            </a:pPr>
            <a:r>
              <a:rPr lang="ru-RU" sz="4400" b="1" dirty="0" smtClean="0">
                <a:solidFill>
                  <a:srgbClr val="C00000"/>
                </a:solidFill>
                <a:latin typeface="Monotype Corsiva" pitchFamily="66" charset="0"/>
              </a:rPr>
              <a:t>Лишайник</a:t>
            </a:r>
          </a:p>
          <a:p>
            <a:r>
              <a:rPr lang="ru-RU" b="1" dirty="0" smtClean="0"/>
              <a:t>Распространение.</a:t>
            </a:r>
          </a:p>
          <a:p>
            <a:r>
              <a:rPr lang="ru-RU" dirty="0" smtClean="0"/>
              <a:t>Европа, Северная Америка, Африка. В России: европейская часть, Урал, Западная Сибирь, Дальний </a:t>
            </a:r>
            <a:r>
              <a:rPr lang="ru-RU" dirty="0" smtClean="0"/>
              <a:t>Восток. </a:t>
            </a:r>
            <a:r>
              <a:rPr lang="ru-RU" dirty="0" smtClean="0"/>
              <a:t>На Южном Урале вид был впервые обнаружен в Башкирском </a:t>
            </a:r>
            <a:r>
              <a:rPr lang="ru-RU" dirty="0" smtClean="0"/>
              <a:t>заповеднике.</a:t>
            </a:r>
            <a:endParaRPr lang="ru-RU" dirty="0" smtClean="0"/>
          </a:p>
          <a:p>
            <a:r>
              <a:rPr lang="ru-RU" dirty="0" smtClean="0"/>
              <a:t>В Челябинской области отмечен в горном массиве </a:t>
            </a:r>
            <a:r>
              <a:rPr lang="ru-RU" dirty="0" err="1" smtClean="0"/>
              <a:t>Иремель</a:t>
            </a:r>
            <a:r>
              <a:rPr lang="ru-RU" dirty="0" smtClean="0"/>
              <a:t> и </a:t>
            </a:r>
            <a:r>
              <a:rPr lang="ru-RU" dirty="0" err="1" smtClean="0"/>
              <a:t>Ильменском</a:t>
            </a:r>
            <a:r>
              <a:rPr lang="ru-RU" dirty="0" smtClean="0"/>
              <a:t> </a:t>
            </a:r>
            <a:r>
              <a:rPr lang="ru-RU" dirty="0" smtClean="0"/>
              <a:t>заповеднике.</a:t>
            </a:r>
            <a:endParaRPr lang="ru-RU" dirty="0" smtClean="0"/>
          </a:p>
          <a:p>
            <a:r>
              <a:rPr lang="ru-RU" b="1" dirty="0" smtClean="0"/>
              <a:t>Биология.</a:t>
            </a:r>
          </a:p>
          <a:p>
            <a:r>
              <a:rPr lang="ru-RU" dirty="0" err="1" smtClean="0"/>
              <a:t>Листоватый</a:t>
            </a:r>
            <a:r>
              <a:rPr lang="ru-RU" dirty="0" smtClean="0"/>
              <a:t> лишайник. Слоевище округлое, довольно плотно прижатое к субстрату. Лопасти широкие, округлые. Слоевище сверху оливково-черное или черное, складчато-морщинистое, с многочисленными </a:t>
            </a:r>
            <a:r>
              <a:rPr lang="ru-RU" dirty="0" err="1" smtClean="0"/>
              <a:t>изидиями</a:t>
            </a:r>
            <a:r>
              <a:rPr lang="ru-RU" dirty="0" smtClean="0"/>
              <a:t>, нижняя поверхность зеленовато-оливковая, с углублениями. Апотеции образуются очень </a:t>
            </a:r>
            <a:r>
              <a:rPr lang="ru-RU" dirty="0" smtClean="0"/>
              <a:t>редко. </a:t>
            </a:r>
            <a:r>
              <a:rPr lang="ru-RU" dirty="0" smtClean="0"/>
              <a:t>Растет на стволах лиственных деревьев в смешанных или еловых лесах, изредка - на каменистом </a:t>
            </a:r>
            <a:r>
              <a:rPr lang="ru-RU" dirty="0" smtClean="0"/>
              <a:t>субстрате.</a:t>
            </a:r>
            <a:endParaRPr lang="ru-RU" dirty="0" smtClean="0"/>
          </a:p>
          <a:p>
            <a:r>
              <a:rPr lang="ru-RU" b="1" dirty="0" smtClean="0"/>
              <a:t>Лимитирующие факторы.</a:t>
            </a:r>
          </a:p>
          <a:p>
            <a:r>
              <a:rPr lang="ru-RU" dirty="0" smtClean="0"/>
              <a:t>Вырубка лесов.</a:t>
            </a:r>
          </a:p>
          <a:p>
            <a:r>
              <a:rPr lang="ru-RU" b="1" dirty="0" smtClean="0"/>
              <a:t>Меры охраны.</a:t>
            </a:r>
          </a:p>
          <a:p>
            <a:r>
              <a:rPr lang="ru-RU" dirty="0" smtClean="0"/>
              <a:t>Охраняется в </a:t>
            </a:r>
            <a:r>
              <a:rPr lang="ru-RU" dirty="0" err="1" smtClean="0"/>
              <a:t>Ильменском</a:t>
            </a:r>
            <a:r>
              <a:rPr lang="ru-RU" dirty="0" smtClean="0"/>
              <a:t> заповеднике. Необходимы контроль за состоянием известных популяций и выявление других местообитаний вида.</a:t>
            </a:r>
          </a:p>
          <a:p>
            <a:pPr algn="ctr">
              <a:buNone/>
            </a:pPr>
            <a:endParaRPr lang="ru-RU" b="1" dirty="0">
              <a:solidFill>
                <a:srgbClr val="C00000"/>
              </a:solidFill>
              <a:latin typeface="Monotype Corsiva" pitchFamily="66"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ек.gif"/>
          <p:cNvPicPr>
            <a:picLocks noGrp="1" noChangeAspect="1"/>
          </p:cNvPicPr>
          <p:nvPr>
            <p:ph sz="half" idx="1"/>
          </p:nvPr>
        </p:nvPicPr>
        <p:blipFill>
          <a:blip r:embed="rId2" cstate="print"/>
          <a:stretch>
            <a:fillRect/>
          </a:stretch>
        </p:blipFill>
        <p:spPr>
          <a:xfrm>
            <a:off x="179512" y="908720"/>
            <a:ext cx="4248472" cy="5328591"/>
          </a:xfrm>
        </p:spPr>
      </p:pic>
      <p:sp>
        <p:nvSpPr>
          <p:cNvPr id="4" name="Содержимое 3"/>
          <p:cNvSpPr>
            <a:spLocks noGrp="1"/>
          </p:cNvSpPr>
          <p:nvPr>
            <p:ph sz="half" idx="2"/>
          </p:nvPr>
        </p:nvSpPr>
        <p:spPr>
          <a:xfrm>
            <a:off x="4648200" y="332656"/>
            <a:ext cx="4316288" cy="6264696"/>
          </a:xfrm>
        </p:spPr>
        <p:txBody>
          <a:bodyPr>
            <a:normAutofit fontScale="55000" lnSpcReduction="20000"/>
          </a:bodyPr>
          <a:lstStyle/>
          <a:p>
            <a:pPr algn="ctr">
              <a:buNone/>
            </a:pPr>
            <a:r>
              <a:rPr lang="ru-RU" sz="4400" b="1" dirty="0" smtClean="0">
                <a:solidFill>
                  <a:srgbClr val="C00000"/>
                </a:solidFill>
                <a:latin typeface="Monotype Corsiva" pitchFamily="66" charset="0"/>
              </a:rPr>
              <a:t>ГРИМИЯ ГЛАДКОПЛОДНАЯ</a:t>
            </a:r>
          </a:p>
          <a:p>
            <a:pPr algn="ctr">
              <a:buNone/>
            </a:pPr>
            <a:r>
              <a:rPr lang="ru-RU" sz="4400" b="1" dirty="0" smtClean="0">
                <a:solidFill>
                  <a:srgbClr val="C00000"/>
                </a:solidFill>
                <a:latin typeface="Monotype Corsiva" pitchFamily="66" charset="0"/>
              </a:rPr>
              <a:t>Мох</a:t>
            </a:r>
          </a:p>
          <a:p>
            <a:r>
              <a:rPr lang="ru-RU" b="1" dirty="0" smtClean="0"/>
              <a:t>Распространение.</a:t>
            </a:r>
          </a:p>
          <a:p>
            <a:r>
              <a:rPr lang="ru-RU" dirty="0" smtClean="0"/>
              <a:t>Европа, Азия (кроме Юго-Восточной), Африка, Канарские и Азорские о-ва, о. Мадагаскар, Северная и Центральная Америка, Австралия, Новая Зеландия, Океания, </a:t>
            </a:r>
            <a:r>
              <a:rPr lang="ru-RU" dirty="0" smtClean="0"/>
              <a:t>Антарктика. </a:t>
            </a:r>
            <a:r>
              <a:rPr lang="ru-RU" dirty="0" smtClean="0"/>
              <a:t>В России: центральные и восточные районы европейской части, Кавказ, Южный Урал, Южная </a:t>
            </a:r>
            <a:r>
              <a:rPr lang="ru-RU" dirty="0" smtClean="0"/>
              <a:t>Сибирь.</a:t>
            </a:r>
            <a:endParaRPr lang="ru-RU" dirty="0" smtClean="0"/>
          </a:p>
          <a:p>
            <a:r>
              <a:rPr lang="ru-RU" dirty="0" smtClean="0"/>
              <a:t>На территории Челябинской области найден в окрестностях пос. Андреевский </a:t>
            </a:r>
            <a:r>
              <a:rPr lang="ru-RU" dirty="0" err="1" smtClean="0"/>
              <a:t>Брединского</a:t>
            </a:r>
            <a:r>
              <a:rPr lang="ru-RU" dirty="0" smtClean="0"/>
              <a:t> </a:t>
            </a:r>
            <a:r>
              <a:rPr lang="ru-RU" dirty="0" smtClean="0"/>
              <a:t>р-на.</a:t>
            </a:r>
            <a:endParaRPr lang="ru-RU" dirty="0" smtClean="0"/>
          </a:p>
          <a:p>
            <a:r>
              <a:rPr lang="ru-RU" b="1" dirty="0" smtClean="0"/>
              <a:t>Биология.</a:t>
            </a:r>
          </a:p>
          <a:p>
            <a:r>
              <a:rPr lang="ru-RU" dirty="0" err="1" smtClean="0"/>
              <a:t>Верхоплодный</a:t>
            </a:r>
            <a:r>
              <a:rPr lang="ru-RU" dirty="0" smtClean="0"/>
              <a:t> двудомный мох. Приурочен главным образом к аридным территориям. Встречается на освещенных сухих участках каменистых степей в местах выхода горных пород. Образует легко </a:t>
            </a:r>
            <a:r>
              <a:rPr lang="ru-RU" dirty="0" err="1" smtClean="0"/>
              <a:t>распадаю-щиеся</a:t>
            </a:r>
            <a:r>
              <a:rPr lang="ru-RU" dirty="0" smtClean="0"/>
              <a:t> темно- или черновато-зеленые, седоватые </a:t>
            </a:r>
            <a:r>
              <a:rPr lang="ru-RU" dirty="0" err="1" smtClean="0"/>
              <a:t>дерновинки</a:t>
            </a:r>
            <a:r>
              <a:rPr lang="ru-RU" dirty="0" smtClean="0"/>
              <a:t> до 2-3 см высотой. </a:t>
            </a:r>
            <a:r>
              <a:rPr lang="ru-RU" dirty="0" err="1" smtClean="0"/>
              <a:t>Спорогоны</a:t>
            </a:r>
            <a:r>
              <a:rPr lang="ru-RU" dirty="0" smtClean="0"/>
              <a:t> на территории Челябинской области не </a:t>
            </a:r>
            <a:r>
              <a:rPr lang="ru-RU" dirty="0" smtClean="0"/>
              <a:t>обнаружены.</a:t>
            </a:r>
            <a:endParaRPr lang="ru-RU" dirty="0" smtClean="0"/>
          </a:p>
          <a:p>
            <a:r>
              <a:rPr lang="ru-RU" b="1" dirty="0" smtClean="0"/>
              <a:t>Лимитирующие факторы.</a:t>
            </a:r>
          </a:p>
          <a:p>
            <a:r>
              <a:rPr lang="ru-RU" dirty="0" smtClean="0"/>
              <a:t>Не изучены.</a:t>
            </a:r>
          </a:p>
          <a:p>
            <a:r>
              <a:rPr lang="ru-RU" b="1" dirty="0" smtClean="0"/>
              <a:t>Меры охраны.</a:t>
            </a:r>
          </a:p>
          <a:p>
            <a:r>
              <a:rPr lang="ru-RU" dirty="0" smtClean="0"/>
              <a:t>Необходимы контроль за состоянием выявленной популяции, дополнительное изучение распространения вида в области.</a:t>
            </a:r>
          </a:p>
          <a:p>
            <a:pPr algn="ctr">
              <a:buNone/>
            </a:pPr>
            <a:endParaRPr lang="ru-RU" b="1" dirty="0">
              <a:solidFill>
                <a:srgbClr val="C00000"/>
              </a:solidFill>
              <a:latin typeface="Monotype Corsiva"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260648"/>
            <a:ext cx="4038600" cy="6336704"/>
          </a:xfrm>
        </p:spPr>
        <p:txBody>
          <a:bodyPr vert="vert270">
            <a:normAutofit fontScale="92500" lnSpcReduction="10000"/>
          </a:bodyPr>
          <a:lstStyle/>
          <a:p>
            <a:pPr algn="ctr">
              <a:buNone/>
            </a:pPr>
            <a:r>
              <a:rPr lang="ru-RU" b="1" dirty="0" smtClean="0">
                <a:solidFill>
                  <a:srgbClr val="E331C1"/>
                </a:solidFill>
                <a:effectLst>
                  <a:outerShdw blurRad="38100" dist="38100" dir="2700000" algn="tl">
                    <a:srgbClr val="000000"/>
                  </a:outerShdw>
                </a:effectLst>
                <a:latin typeface="Monotype Corsiva" pitchFamily="66" charset="0"/>
              </a:rPr>
              <a:t>ЛЕТЯГА</a:t>
            </a:r>
          </a:p>
          <a:p>
            <a:pPr algn="ctr">
              <a:buNone/>
            </a:pPr>
            <a:r>
              <a:rPr lang="ru-RU" sz="1200" dirty="0" smtClean="0">
                <a:latin typeface="Times New Roman" pitchFamily="18" charset="0"/>
              </a:rPr>
              <a:t>В Челябинской области летяга была отмечена в 1975—1984 гг. в мелколиственных, смешанных, широколиственных и сосново-мелколиственных лесах на горе Большой </a:t>
            </a:r>
            <a:r>
              <a:rPr lang="ru-RU" sz="1200" dirty="0" err="1" smtClean="0">
                <a:latin typeface="Times New Roman" pitchFamily="18" charset="0"/>
              </a:rPr>
              <a:t>Иремель</a:t>
            </a:r>
            <a:r>
              <a:rPr lang="ru-RU" sz="1200" dirty="0" smtClean="0">
                <a:latin typeface="Times New Roman" pitchFamily="18" charset="0"/>
              </a:rPr>
              <a:t> и прилегающих хребтах на высоте 500—900 м над уровнем моря. По территории Челябинской области, видимо, проходит юго-восточная граница ареала вида. Отмечен в </a:t>
            </a:r>
            <a:r>
              <a:rPr lang="ru-RU" sz="1200" dirty="0" err="1" smtClean="0">
                <a:latin typeface="Times New Roman" pitchFamily="18" charset="0"/>
              </a:rPr>
              <a:t>Ильменском</a:t>
            </a:r>
            <a:r>
              <a:rPr lang="ru-RU" sz="1200" dirty="0" smtClean="0">
                <a:latin typeface="Times New Roman" pitchFamily="18" charset="0"/>
              </a:rPr>
              <a:t> заповеднике.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Численность</a:t>
            </a:r>
            <a:r>
              <a:rPr lang="ru-RU" sz="1200" dirty="0" smtClean="0">
                <a:latin typeface="Times New Roman" pitchFamily="18" charset="0"/>
              </a:rPr>
              <a:t>. Малочисленный вид. Средняя численность летяги на Урале в 17—20 раз ниже численности белки и в 2,5—4,5 раза ниже численности бурундука. На территории Челябинской области численность неизвестна.    </a:t>
            </a:r>
            <a:br>
              <a:rPr lang="ru-RU" sz="1200" dirty="0" smtClean="0">
                <a:latin typeface="Times New Roman" pitchFamily="18" charset="0"/>
              </a:rPr>
            </a:br>
            <a:r>
              <a:rPr lang="ru-RU" sz="1200" dirty="0" smtClean="0">
                <a:latin typeface="Times New Roman" pitchFamily="18" charset="0"/>
              </a:rPr>
              <a:t>   </a:t>
            </a:r>
            <a:r>
              <a:rPr lang="ru-RU" sz="1200" b="1" dirty="0" smtClean="0">
                <a:latin typeface="Times New Roman" pitchFamily="18" charset="0"/>
              </a:rPr>
              <a:t>Биология</a:t>
            </a:r>
            <a:r>
              <a:rPr lang="ru-RU" sz="1200" dirty="0" smtClean="0">
                <a:latin typeface="Times New Roman" pitchFamily="18" charset="0"/>
              </a:rPr>
              <a:t>. Обитает в лесах, хотя временами встречается в кустарниках вдоль рек и ручьев. Предпочитает хвойные и смешанные леса, реже селится в мелколиственных, например в ивово-ольховых древостоях. Для населяемых летягой биотопов обязательно наличие перестойных дуплистых деревьев, присутствие наряду с хвойными породами лиственных — осины, березы, ольхи. Ведет ночной образ жизни. Хорошо лазает по деревьям, гнезда устраивает в дуплах. </a:t>
            </a:r>
            <a:r>
              <a:rPr lang="ru-RU" sz="1200" dirty="0" err="1" smtClean="0">
                <a:latin typeface="Times New Roman" pitchFamily="18" charset="0"/>
              </a:rPr>
              <a:t>Видоспецифическая</a:t>
            </a:r>
            <a:r>
              <a:rPr lang="ru-RU" sz="1200" dirty="0" smtClean="0">
                <a:latin typeface="Times New Roman" pitchFamily="18" charset="0"/>
              </a:rPr>
              <a:t> особенность — способность к планирующему полету на расстояние до 50 м, направление которого может легко менять. Питается растительной пищей (семенами трав и деревьев, ягодами, почками деревьев, орешками). В спячку не впадает, но зимой малоактивна. В помете не более 4 детенышей. Естественные враги летяги — хищные птицы (совы, ястреб-тетеревятник ), вблизи человеческого жилья — кошки</a:t>
            </a:r>
            <a:r>
              <a:rPr lang="ru-RU" sz="1200" dirty="0" smtClean="0">
                <a:latin typeface="Times New Roman" pitchFamily="18" charset="0"/>
              </a:rPr>
              <a:t>.</a:t>
            </a:r>
            <a:r>
              <a:rPr lang="ru-RU" sz="1200" dirty="0" smtClean="0">
                <a:latin typeface="Times New Roman" pitchFamily="18" charset="0"/>
              </a:rPr>
              <a:t>   </a:t>
            </a:r>
            <a:br>
              <a:rPr lang="ru-RU" sz="1200" dirty="0" smtClean="0">
                <a:latin typeface="Times New Roman" pitchFamily="18" charset="0"/>
              </a:rPr>
            </a:br>
            <a:r>
              <a:rPr lang="ru-RU" sz="1200" dirty="0" smtClean="0">
                <a:latin typeface="Times New Roman" pitchFamily="18" charset="0"/>
              </a:rPr>
              <a:t>   </a:t>
            </a:r>
            <a:endParaRPr lang="ru-RU" sz="1200" dirty="0" smtClean="0">
              <a:latin typeface="Times New Roman" pitchFamily="18" charset="0"/>
            </a:endParaRPr>
          </a:p>
          <a:p>
            <a:pPr algn="ctr">
              <a:buNone/>
            </a:pPr>
            <a:r>
              <a:rPr lang="ru-RU" sz="1200" b="1" dirty="0" smtClean="0">
                <a:latin typeface="Times New Roman" pitchFamily="18" charset="0"/>
              </a:rPr>
              <a:t>Лимитирующие </a:t>
            </a:r>
            <a:r>
              <a:rPr lang="ru-RU" sz="1200" b="1" dirty="0" smtClean="0">
                <a:latin typeface="Times New Roman" pitchFamily="18" charset="0"/>
              </a:rPr>
              <a:t>факторы</a:t>
            </a:r>
            <a:r>
              <a:rPr lang="ru-RU" sz="1200" dirty="0" smtClean="0">
                <a:latin typeface="Times New Roman" pitchFamily="18" charset="0"/>
              </a:rPr>
              <a:t>. Отсутствие дуплистых деревьев. </a:t>
            </a:r>
            <a:br>
              <a:rPr lang="ru-RU" sz="1200" dirty="0" smtClean="0">
                <a:latin typeface="Times New Roman" pitchFamily="18" charset="0"/>
              </a:rPr>
            </a:br>
            <a:r>
              <a:rPr lang="ru-RU" sz="1200" dirty="0" smtClean="0">
                <a:latin typeface="Times New Roman" pitchFamily="18" charset="0"/>
              </a:rPr>
              <a:t>   </a:t>
            </a:r>
            <a:r>
              <a:rPr lang="ru-RU" sz="1200" dirty="0" smtClean="0">
                <a:latin typeface="Times New Roman" pitchFamily="18" charset="0"/>
              </a:rPr>
              <a:t> </a:t>
            </a:r>
            <a:r>
              <a:rPr lang="ru-RU" sz="1200" b="1" dirty="0" smtClean="0">
                <a:latin typeface="Times New Roman" pitchFamily="18" charset="0"/>
              </a:rPr>
              <a:t>Меры охраны</a:t>
            </a:r>
            <a:r>
              <a:rPr lang="ru-RU" sz="1200" dirty="0" smtClean="0">
                <a:latin typeface="Times New Roman" pitchFamily="18" charset="0"/>
              </a:rPr>
              <a:t>. Внесен в Приложение II к Бернской конвенции. Охраняется в </a:t>
            </a:r>
            <a:r>
              <a:rPr lang="ru-RU" sz="1200" dirty="0" err="1" smtClean="0">
                <a:latin typeface="Times New Roman" pitchFamily="18" charset="0"/>
              </a:rPr>
              <a:t>Ильменском</a:t>
            </a:r>
            <a:r>
              <a:rPr lang="ru-RU" sz="1200" dirty="0" smtClean="0">
                <a:latin typeface="Times New Roman" pitchFamily="18" charset="0"/>
              </a:rPr>
              <a:t> заповеднике. Необходимо сохранение дуплистых деревьев, развешивание дуплянок в местах обитания вида.</a:t>
            </a:r>
            <a:endParaRPr lang="ru-RU" sz="1200" dirty="0"/>
          </a:p>
        </p:txBody>
      </p:sp>
      <p:pic>
        <p:nvPicPr>
          <p:cNvPr id="5" name="Picture 7" descr="Pteromys volans"/>
          <p:cNvPicPr>
            <a:picLocks noGrp="1" noChangeAspect="1" noChangeArrowheads="1"/>
          </p:cNvPicPr>
          <p:nvPr>
            <p:ph sz="half" idx="1"/>
          </p:nvPr>
        </p:nvPicPr>
        <p:blipFill>
          <a:blip r:embed="rId2" cstate="print"/>
          <a:srcRect/>
          <a:stretch>
            <a:fillRect/>
          </a:stretch>
        </p:blipFill>
        <p:spPr bwMode="auto">
          <a:xfrm rot="16200000">
            <a:off x="-722482" y="1234649"/>
            <a:ext cx="6048672" cy="42446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8200" y="404664"/>
            <a:ext cx="4038600" cy="5976664"/>
          </a:xfrm>
        </p:spPr>
        <p:txBody>
          <a:bodyPr vert="vert270">
            <a:normAutofit fontScale="40000" lnSpcReduction="20000"/>
          </a:bodyPr>
          <a:lstStyle/>
          <a:p>
            <a:pPr algn="ctr">
              <a:buNone/>
            </a:pPr>
            <a:r>
              <a:rPr lang="ru-RU" sz="7000" b="1" dirty="0" smtClean="0">
                <a:solidFill>
                  <a:srgbClr val="E331C1"/>
                </a:solidFill>
                <a:effectLst>
                  <a:outerShdw blurRad="38100" dist="38100" dir="2700000" algn="tl">
                    <a:srgbClr val="000000"/>
                  </a:outerShdw>
                </a:effectLst>
                <a:latin typeface="Monotype Corsiva" pitchFamily="66" charset="0"/>
              </a:rPr>
              <a:t>САДОВАЯ </a:t>
            </a:r>
            <a:r>
              <a:rPr lang="ru-RU" sz="7000" b="1" dirty="0" smtClean="0">
                <a:solidFill>
                  <a:srgbClr val="E331C1"/>
                </a:solidFill>
                <a:effectLst>
                  <a:outerShdw blurRad="38100" dist="38100" dir="2700000" algn="tl">
                    <a:srgbClr val="000000"/>
                  </a:outerShdw>
                </a:effectLst>
                <a:latin typeface="Monotype Corsiva" pitchFamily="66" charset="0"/>
              </a:rPr>
              <a:t> СОНЯ</a:t>
            </a:r>
          </a:p>
          <a:p>
            <a:pPr algn="ctr">
              <a:buNone/>
            </a:pPr>
            <a:endParaRPr lang="ru-RU" sz="1200" b="1" dirty="0" smtClean="0">
              <a:solidFill>
                <a:srgbClr val="E331C1"/>
              </a:solidFill>
              <a:effectLst>
                <a:outerShdw blurRad="38100" dist="38100" dir="2700000" algn="tl">
                  <a:srgbClr val="000000"/>
                </a:outerShdw>
              </a:effectLst>
              <a:latin typeface="Monotype Corsiva" pitchFamily="66" charset="0"/>
            </a:endParaRPr>
          </a:p>
          <a:p>
            <a:pPr algn="ctr">
              <a:buNone/>
            </a:pPr>
            <a:r>
              <a:rPr lang="ru-RU" sz="4800" b="1" dirty="0" smtClean="0"/>
              <a:t> </a:t>
            </a:r>
            <a:r>
              <a:rPr lang="ru-RU" sz="3100" b="1" dirty="0" smtClean="0">
                <a:latin typeface="Times New Roman" pitchFamily="18" charset="0"/>
              </a:rPr>
              <a:t>Распространение</a:t>
            </a:r>
            <a:r>
              <a:rPr lang="ru-RU" sz="3100" dirty="0" smtClean="0">
                <a:latin typeface="Times New Roman" pitchFamily="18" charset="0"/>
              </a:rPr>
              <a:t>. </a:t>
            </a:r>
            <a:r>
              <a:rPr lang="ru-RU" sz="3100" dirty="0" smtClean="0">
                <a:latin typeface="Times New Roman" pitchFamily="18" charset="0"/>
              </a:rPr>
              <a:t>Южный </a:t>
            </a:r>
            <a:r>
              <a:rPr lang="ru-RU" sz="3100" dirty="0" smtClean="0">
                <a:latin typeface="Times New Roman" pitchFamily="18" charset="0"/>
              </a:rPr>
              <a:t>Урал — северо-восточный предел распространения вида. В начале XX в. был отмечен к северу от г. Орска, в среднем и верхнем течении р. Белой. </a:t>
            </a:r>
            <a:br>
              <a:rPr lang="ru-RU" sz="3100" dirty="0" smtClean="0">
                <a:latin typeface="Times New Roman" pitchFamily="18" charset="0"/>
              </a:rPr>
            </a:br>
            <a:r>
              <a:rPr lang="ru-RU" sz="3100" dirty="0" smtClean="0">
                <a:latin typeface="Times New Roman" pitchFamily="18" charset="0"/>
              </a:rPr>
              <a:t>   На территории Челябинской области обнаружен в 1975—1984 гг. в мелколиственных, смешанных, </a:t>
            </a:r>
            <a:r>
              <a:rPr lang="ru-RU" sz="3100" dirty="0" err="1" smtClean="0">
                <a:latin typeface="Times New Roman" pitchFamily="18" charset="0"/>
              </a:rPr>
              <a:t>широко-лиственных</a:t>
            </a:r>
            <a:r>
              <a:rPr lang="ru-RU" sz="3100" dirty="0" smtClean="0">
                <a:latin typeface="Times New Roman" pitchFamily="18" charset="0"/>
              </a:rPr>
              <a:t> и сосново-мелколиственных лесах на горе Большой </a:t>
            </a:r>
            <a:r>
              <a:rPr lang="ru-RU" sz="3100" dirty="0" err="1" smtClean="0">
                <a:latin typeface="Times New Roman" pitchFamily="18" charset="0"/>
              </a:rPr>
              <a:t>Иремель</a:t>
            </a:r>
            <a:r>
              <a:rPr lang="ru-RU" sz="3100" dirty="0" smtClean="0">
                <a:latin typeface="Times New Roman" pitchFamily="18" charset="0"/>
              </a:rPr>
              <a:t> и прилегающих хребтах на высоте 500—700 м над уровнем моря.    </a:t>
            </a:r>
            <a:br>
              <a:rPr lang="ru-RU" sz="3100" dirty="0" smtClean="0">
                <a:latin typeface="Times New Roman" pitchFamily="18" charset="0"/>
              </a:rPr>
            </a:br>
            <a:r>
              <a:rPr lang="ru-RU" sz="3100" dirty="0" smtClean="0">
                <a:latin typeface="Times New Roman" pitchFamily="18" charset="0"/>
              </a:rPr>
              <a:t>   </a:t>
            </a:r>
            <a:r>
              <a:rPr lang="ru-RU" sz="3100" b="1" dirty="0" smtClean="0">
                <a:latin typeface="Times New Roman" pitchFamily="18" charset="0"/>
              </a:rPr>
              <a:t>Численность</a:t>
            </a:r>
            <a:r>
              <a:rPr lang="ru-RU" sz="3100" dirty="0" smtClean="0">
                <a:latin typeface="Times New Roman" pitchFamily="18" charset="0"/>
              </a:rPr>
              <a:t>. Неизвестна. Чрезвычайно редко отмечается на Южном Урале. </a:t>
            </a:r>
            <a:br>
              <a:rPr lang="ru-RU" sz="3100" dirty="0" smtClean="0">
                <a:latin typeface="Times New Roman" pitchFamily="18" charset="0"/>
              </a:rPr>
            </a:br>
            <a:r>
              <a:rPr lang="ru-RU" sz="3100" dirty="0" smtClean="0">
                <a:latin typeface="Times New Roman" pitchFamily="18" charset="0"/>
              </a:rPr>
              <a:t>     </a:t>
            </a:r>
            <a:r>
              <a:rPr lang="ru-RU" sz="3100" b="1" dirty="0" smtClean="0">
                <a:latin typeface="Times New Roman" pitchFamily="18" charset="0"/>
              </a:rPr>
              <a:t>Биология</a:t>
            </a:r>
            <a:r>
              <a:rPr lang="ru-RU" sz="3100" dirty="0" smtClean="0">
                <a:latin typeface="Times New Roman" pitchFamily="18" charset="0"/>
              </a:rPr>
              <a:t>. Обитает преимущественно в смешанных и широколиственных лесах, садах, реже в хвойных лесах. Активен, как правило, ночью. Гнезда устраивает в дуплах деревьев, строениях человека в лесу, иногда в норах. Изредка строит гнезда на ветвях деревьев на высоте 0,8—3,0 м. Хорошо лазает по деревьям. Питается в основном орехами, желудями, семенами деревьев, значительную часть рациона составляет животная пища — беспозвоночные и мелкие позвоночные. В зимнее время впадает в спячку. Сроки спячки весьма изменчивы, спячка может неоднократно прерываться. В год бывает 1—2 выводка, от 3 до 7 детенышей в каждом.    </a:t>
            </a:r>
            <a:br>
              <a:rPr lang="ru-RU" sz="3100" dirty="0" smtClean="0">
                <a:latin typeface="Times New Roman" pitchFamily="18" charset="0"/>
              </a:rPr>
            </a:br>
            <a:r>
              <a:rPr lang="ru-RU" sz="3100" dirty="0" smtClean="0">
                <a:latin typeface="Times New Roman" pitchFamily="18" charset="0"/>
              </a:rPr>
              <a:t>   </a:t>
            </a:r>
            <a:r>
              <a:rPr lang="ru-RU" sz="3100" b="1" dirty="0" smtClean="0">
                <a:latin typeface="Times New Roman" pitchFamily="18" charset="0"/>
              </a:rPr>
              <a:t>Лимитирующие факторы</a:t>
            </a:r>
            <a:r>
              <a:rPr lang="ru-RU" sz="3100" dirty="0" smtClean="0">
                <a:latin typeface="Times New Roman" pitchFamily="18" charset="0"/>
              </a:rPr>
              <a:t>. Вырубка хвойно-широко лиственных лесов.    </a:t>
            </a:r>
            <a:br>
              <a:rPr lang="ru-RU" sz="3100" dirty="0" smtClean="0">
                <a:latin typeface="Times New Roman" pitchFamily="18" charset="0"/>
              </a:rPr>
            </a:br>
            <a:r>
              <a:rPr lang="ru-RU" sz="3100" dirty="0" smtClean="0">
                <a:latin typeface="Times New Roman" pitchFamily="18" charset="0"/>
              </a:rPr>
              <a:t>   </a:t>
            </a:r>
            <a:r>
              <a:rPr lang="ru-RU" sz="3100" b="1" dirty="0" smtClean="0">
                <a:latin typeface="Times New Roman" pitchFamily="18" charset="0"/>
              </a:rPr>
              <a:t>Меры охраны</a:t>
            </a:r>
            <a:r>
              <a:rPr lang="ru-RU" sz="3100" dirty="0" smtClean="0">
                <a:latin typeface="Times New Roman" pitchFamily="18" charset="0"/>
              </a:rPr>
              <a:t>. Внесен в Приложение II к Бернской конвенции. Необходимо изучение состояния вида в Челябинской области. </a:t>
            </a:r>
            <a:r>
              <a:rPr lang="ru-RU" sz="3100" dirty="0" smtClean="0">
                <a:solidFill>
                  <a:srgbClr val="E331C1"/>
                </a:solidFill>
                <a:effectLst>
                  <a:outerShdw blurRad="38100" dist="38100" dir="2700000" algn="tl">
                    <a:srgbClr val="000000"/>
                  </a:outerShdw>
                </a:effectLst>
                <a:latin typeface="Monotype Corsiva" pitchFamily="66" charset="0"/>
              </a:rPr>
              <a:t/>
            </a:r>
            <a:br>
              <a:rPr lang="ru-RU" sz="3100" dirty="0" smtClean="0">
                <a:solidFill>
                  <a:srgbClr val="E331C1"/>
                </a:solidFill>
                <a:effectLst>
                  <a:outerShdw blurRad="38100" dist="38100" dir="2700000" algn="tl">
                    <a:srgbClr val="000000"/>
                  </a:outerShdw>
                </a:effectLst>
                <a:latin typeface="Monotype Corsiva" pitchFamily="66" charset="0"/>
              </a:rPr>
            </a:br>
            <a:endParaRPr lang="ru-RU" dirty="0"/>
          </a:p>
        </p:txBody>
      </p:sp>
      <p:pic>
        <p:nvPicPr>
          <p:cNvPr id="5" name="Picture 7" descr="Eliomys quercinus"/>
          <p:cNvPicPr>
            <a:picLocks noGrp="1" noChangeAspect="1" noChangeArrowheads="1"/>
          </p:cNvPicPr>
          <p:nvPr>
            <p:ph sz="half" idx="1"/>
          </p:nvPr>
        </p:nvPicPr>
        <p:blipFill>
          <a:blip r:embed="rId2" cstate="print"/>
          <a:srcRect/>
          <a:stretch>
            <a:fillRect/>
          </a:stretch>
        </p:blipFill>
        <p:spPr bwMode="auto">
          <a:xfrm rot="16200000">
            <a:off x="-445647" y="1333235"/>
            <a:ext cx="5832650" cy="38314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10082</Words>
  <Application>Microsoft Office PowerPoint</Application>
  <PresentationFormat>Экран (4:3)</PresentationFormat>
  <Paragraphs>609</Paragraphs>
  <Slides>74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Тема Office</vt:lpstr>
      <vt:lpstr>Слайд 1</vt:lpstr>
      <vt:lpstr>Красная книга Челябинской области</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Владислав</dc:creator>
  <cp:lastModifiedBy>Владислав</cp:lastModifiedBy>
  <cp:revision>38</cp:revision>
  <dcterms:created xsi:type="dcterms:W3CDTF">2015-05-24T11:26:40Z</dcterms:created>
  <dcterms:modified xsi:type="dcterms:W3CDTF">2015-05-24T17:24:02Z</dcterms:modified>
</cp:coreProperties>
</file>