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9" r:id="rId3"/>
    <p:sldId id="270" r:id="rId4"/>
    <p:sldId id="296" r:id="rId5"/>
    <p:sldId id="276" r:id="rId6"/>
    <p:sldId id="258" r:id="rId7"/>
    <p:sldId id="259" r:id="rId8"/>
    <p:sldId id="273" r:id="rId9"/>
    <p:sldId id="299" r:id="rId10"/>
    <p:sldId id="298" r:id="rId11"/>
    <p:sldId id="266" r:id="rId12"/>
    <p:sldId id="295" r:id="rId13"/>
    <p:sldId id="297" r:id="rId14"/>
    <p:sldId id="300" r:id="rId15"/>
    <p:sldId id="283" r:id="rId16"/>
    <p:sldId id="288" r:id="rId17"/>
    <p:sldId id="285" r:id="rId18"/>
    <p:sldId id="290" r:id="rId19"/>
    <p:sldId id="291" r:id="rId20"/>
    <p:sldId id="294" r:id="rId21"/>
    <p:sldId id="292" r:id="rId22"/>
    <p:sldId id="287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94" autoAdjust="0"/>
    <p:restoredTop sz="94660"/>
  </p:normalViewPr>
  <p:slideViewPr>
    <p:cSldViewPr>
      <p:cViewPr>
        <p:scale>
          <a:sx n="50" d="100"/>
          <a:sy n="50" d="100"/>
        </p:scale>
        <p:origin x="-1776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C83D-CA84-4BE5-8548-0F75B636076F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5124B-BBB9-416C-9486-ED0F1F9A7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C83D-CA84-4BE5-8548-0F75B636076F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5124B-BBB9-416C-9486-ED0F1F9A7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C83D-CA84-4BE5-8548-0F75B636076F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5124B-BBB9-416C-9486-ED0F1F9A7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&amp;Scy;&amp;kcy;&amp;acy;&amp;zcy;&amp;ocy;&amp;chcy;&amp;ncy;&amp;ocy;-&amp;fcy;&amp;acy;&amp;ncy;&amp;tcy;&amp;acy;&amp;zcy;&amp;icy;&amp;jcy;&amp;ncy;&amp;ycy;&amp;jcy; &amp;kcy;&amp;lcy;&amp;icy;&amp;pcy;&amp;acy;&amp;rcy;&amp;tcy;. - &amp;Ecy;&amp;lcy;&amp;iecy;&amp;mcy;&amp;iecy;&amp;ncy;&amp;tcy;&amp;ycy; &amp;dcy;&amp;lcy;&amp;yacy; &amp;dcy;&amp;icy;&amp;zcy;&amp;acy;&amp;jcy;&amp;ncy;&amp;acy; - &amp;Kcy;&amp;lcy;&amp;icy;&amp;pcy;&amp;acy;&amp;rcy;&amp;tcy;&amp;ycy; PNG - &amp;Kcy;&amp;lcy;&amp;icy;&amp;pcy;&amp;acy;&amp;rcy;&amp;tcy;&amp;ycy; &amp;ucy; &amp;Acy;&amp;ncy;&amp;ncy;&amp;ycy;.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43050"/>
            <a:ext cx="1785918" cy="2232398"/>
          </a:xfrm>
          <a:prstGeom prst="rect">
            <a:avLst/>
          </a:prstGeom>
          <a:noFill/>
        </p:spPr>
      </p:pic>
      <p:pic>
        <p:nvPicPr>
          <p:cNvPr id="19" name="Picture 16" descr="&amp;Rcy;&amp;acy;&amp;scy;&amp;pcy;&amp;acy;&amp;kcy;&amp;ocy;&amp;vcy;&amp;acy;&amp;ncy;&amp;ncy;&amp;ycy;&amp;jcy; &amp;scy;&amp;kcy;&amp;rcy;&amp;acy;&amp;pcy;-&amp;ncy;&amp;acy;&amp;bcy;&amp;ocy;&amp;rcy; &quot;&amp;Vcy;&amp;ocy;&amp;lcy;&amp;shcy;&amp;iecy;&amp;bcy;&amp;ncy;&amp;ycy;&amp;jcy; &amp;mcy;&amp;icy;&amp;rcy;&quot; - &amp;Mcy;&amp;ocy;&amp;yacy; &amp;kcy;&amp;ocy;&amp;pcy;&amp;icy;&amp;lcy;&amp;kcy;&amp;acy;"/>
          <p:cNvPicPr>
            <a:picLocks noChangeAspect="1" noChangeArrowheads="1"/>
          </p:cNvPicPr>
          <p:nvPr userDrawn="1"/>
        </p:nvPicPr>
        <p:blipFill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lum contrast="30000"/>
          </a:blip>
          <a:srcRect/>
          <a:stretch>
            <a:fillRect/>
          </a:stretch>
        </p:blipFill>
        <p:spPr bwMode="auto">
          <a:xfrm>
            <a:off x="2071670" y="5817238"/>
            <a:ext cx="2500330" cy="1040762"/>
          </a:xfrm>
          <a:prstGeom prst="rect">
            <a:avLst/>
          </a:prstGeom>
          <a:noFill/>
        </p:spPr>
      </p:pic>
      <p:pic>
        <p:nvPicPr>
          <p:cNvPr id="7" name="Picture 6" descr="&amp;Scy;&amp;tscy;&amp;iecy;&amp;ncy;&amp;acy;&amp;rcy;&amp;icy;&amp;jcy; &amp;scy;&amp;kcy;&amp;acy;&amp;zcy;&amp;kcy;&amp;icy; &quot;&amp;rcy;&amp;iecy;&amp;pcy;&amp;kcy;&amp;acy;&quot; &amp;Dcy;&amp;iecy;&amp;jcy;&amp;scy;&amp;tcy;&amp;vcy;&amp;ucy;&amp;yucy;&amp;shchcy;&amp;icy;&amp;iecy; &amp;lcy;&amp;icy;&amp;tscy;&amp;acy;"/>
          <p:cNvPicPr>
            <a:picLocks noChangeAspect="1" noChangeArrowheads="1"/>
          </p:cNvPicPr>
          <p:nvPr userDrawn="1"/>
        </p:nvPicPr>
        <p:blipFill>
          <a:blip r:embed="rId4" cstate="email"/>
          <a:srcRect t="-2273"/>
          <a:stretch>
            <a:fillRect/>
          </a:stretch>
        </p:blipFill>
        <p:spPr bwMode="auto">
          <a:xfrm>
            <a:off x="0" y="3710287"/>
            <a:ext cx="3357554" cy="3147713"/>
          </a:xfrm>
          <a:prstGeom prst="rect">
            <a:avLst/>
          </a:prstGeom>
          <a:noFill/>
        </p:spPr>
      </p:pic>
      <p:pic>
        <p:nvPicPr>
          <p:cNvPr id="12310" name="Picture 22" descr="&amp;Zcy;&amp;acy;&amp;bcy;&amp;iecy;&amp;rcy;&amp;iecy;&amp;mcy;&amp;iecy;&amp;ncy;&amp;iecy;&amp;vcy;&amp;shcy;&amp;icy;&amp;iecy; &amp;ncy;&amp;acy; &amp;fcy;&amp;ocy;&amp;ncy;&amp;iecy; &amp;ecy;&amp;ncy;&amp;dcy;&amp;ocy;&amp;mcy;&amp;iecy;&amp;tcy;&amp;rcy;&amp;icy;&amp;ocy;&amp;zcy;&amp;acy; - &amp;scy;&amp;tcy;&amp;acy;&amp;tcy;&amp;icy;&amp;scy;&amp;tcy;&amp;icy;&amp;kcy;&amp;acy;. - &amp;Ocy;&amp;vcy;&amp;ucy;&amp;lcy;&amp;yacy;&amp;shcy;&amp;kcy;&amp;icy; &amp;ocy;&amp;ncy;-&amp;lcy;&amp;acy;&amp;jcy;&amp;ncy;"/>
          <p:cNvPicPr>
            <a:picLocks noChangeAspect="1" noChangeArrowheads="1"/>
          </p:cNvPicPr>
          <p:nvPr userDrawn="1"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51320">
            <a:off x="282473" y="192534"/>
            <a:ext cx="1170558" cy="1463198"/>
          </a:xfrm>
          <a:prstGeom prst="rect">
            <a:avLst/>
          </a:prstGeom>
          <a:noFill/>
        </p:spPr>
      </p:pic>
      <p:pic>
        <p:nvPicPr>
          <p:cNvPr id="12292" name="Picture 4" descr="&amp;Scy;&amp;ocy;&amp;ocy;&amp;bcy;&amp;shchcy;&amp;iecy;&amp;scy;&amp;tcy;&amp;vcy;&amp;ocy; &amp;icy;&amp;lcy;&amp;lcy;&amp;yucy;&amp;scy;&amp;tcy;&amp;rcy;&amp;acy;&amp;tcy;&amp;ocy;&amp;rcy;&amp;ocy;&amp;vcy; / &amp;Icy;&amp;lcy;&amp;lcy;&amp;yucy;&amp;scy;&amp;tcy;&amp;rcy;&amp;acy;&amp;tscy;&amp;icy;&amp;icy; / &amp;Tcy;&amp;acy;&amp;tcy;&amp;softcy;&amp;yacy;&amp;ncy;&amp;acy; &amp;Scy;&amp;acy;&amp;vcy;&amp;vcy;&amp;ucy;&amp;shcy;&amp;kcy;&amp;icy;&amp;ncy;&amp;acy; (talita12) / &amp;Gcy;&amp;ucy;&amp;scy;&amp;icy;-&amp;lcy;&amp;iecy;&amp;bcy;&amp;iecy;&amp;dcy;&amp;icy;-5"/>
          <p:cNvPicPr>
            <a:picLocks noChangeAspect="1" noChangeArrowheads="1"/>
          </p:cNvPicPr>
          <p:nvPr userDrawn="1"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 r="-4827"/>
          <a:stretch>
            <a:fillRect/>
          </a:stretch>
        </p:blipFill>
        <p:spPr bwMode="auto">
          <a:xfrm>
            <a:off x="5372112" y="3286124"/>
            <a:ext cx="3771888" cy="3429024"/>
          </a:xfrm>
          <a:prstGeom prst="rect">
            <a:avLst/>
          </a:prstGeom>
          <a:noFill/>
        </p:spPr>
      </p:pic>
      <p:pic>
        <p:nvPicPr>
          <p:cNvPr id="12304" name="Picture 16" descr="&amp;Rcy;&amp;acy;&amp;scy;&amp;pcy;&amp;acy;&amp;kcy;&amp;ocy;&amp;vcy;&amp;acy;&amp;ncy;&amp;ncy;&amp;ycy;&amp;jcy; &amp;scy;&amp;kcy;&amp;rcy;&amp;acy;&amp;pcy;-&amp;ncy;&amp;acy;&amp;bcy;&amp;ocy;&amp;rcy; &quot;&amp;Vcy;&amp;ocy;&amp;lcy;&amp;shcy;&amp;iecy;&amp;bcy;&amp;ncy;&amp;ycy;&amp;jcy; &amp;mcy;&amp;icy;&amp;rcy;&quot; - &amp;Mcy;&amp;ocy;&amp;yacy; &amp;kcy;&amp;ocy;&amp;pcy;&amp;icy;&amp;lcy;&amp;kcy;&amp;acy;"/>
          <p:cNvPicPr>
            <a:picLocks noChangeAspect="1" noChangeArrowheads="1"/>
          </p:cNvPicPr>
          <p:nvPr userDrawn="1"/>
        </p:nvPicPr>
        <p:blipFill>
          <a:blip r:embed="rId7" cstate="email">
            <a:duotone>
              <a:prstClr val="black"/>
              <a:schemeClr val="accent6">
                <a:tint val="45000"/>
                <a:satMod val="400000"/>
              </a:schemeClr>
            </a:duotone>
            <a:lum contrast="30000"/>
          </a:blip>
          <a:srcRect t="-2965"/>
          <a:stretch>
            <a:fillRect/>
          </a:stretch>
        </p:blipFill>
        <p:spPr bwMode="auto">
          <a:xfrm>
            <a:off x="4357686" y="5786454"/>
            <a:ext cx="2071702" cy="107154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C83D-CA84-4BE5-8548-0F75B636076F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5124B-BBB9-416C-9486-ED0F1F9A7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C83D-CA84-4BE5-8548-0F75B636076F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5124B-BBB9-416C-9486-ED0F1F9A7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C83D-CA84-4BE5-8548-0F75B636076F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5124B-BBB9-416C-9486-ED0F1F9A7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C83D-CA84-4BE5-8548-0F75B636076F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5124B-BBB9-416C-9486-ED0F1F9A7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C83D-CA84-4BE5-8548-0F75B636076F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5124B-BBB9-416C-9486-ED0F1F9A7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C83D-CA84-4BE5-8548-0F75B636076F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5124B-BBB9-416C-9486-ED0F1F9A7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C83D-CA84-4BE5-8548-0F75B636076F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5124B-BBB9-416C-9486-ED0F1F9A7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C83D-CA84-4BE5-8548-0F75B636076F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5124B-BBB9-416C-9486-ED0F1F9A7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CC83D-CA84-4BE5-8548-0F75B636076F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5124B-BBB9-416C-9486-ED0F1F9A7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eg"/><Relationship Id="rId4" Type="http://schemas.openxmlformats.org/officeDocument/2006/relationships/image" Target="../media/image3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skazochnyiy-fon-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32" y="-24"/>
            <a:ext cx="9144032" cy="6858024"/>
          </a:xfrm>
        </p:spPr>
      </p:pic>
      <p:sp>
        <p:nvSpPr>
          <p:cNvPr id="11" name="TextBox 10"/>
          <p:cNvSpPr txBox="1"/>
          <p:nvPr/>
        </p:nvSpPr>
        <p:spPr>
          <a:xfrm>
            <a:off x="0" y="-24"/>
            <a:ext cx="9144000" cy="646331"/>
          </a:xfrm>
          <a:prstGeom prst="rect">
            <a:avLst/>
          </a:prstGeom>
          <a:solidFill>
            <a:schemeClr val="accent5">
              <a:alpha val="46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 «Сказочная страна»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8794" y="4714884"/>
            <a:ext cx="1247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Сказочная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страна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 Premr Pro Smb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6" name="Picture 4" descr="https://i.ytimg.com/vi/2QzpELI-s9I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15" y="0"/>
            <a:ext cx="9192633" cy="6858024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71406" y="214290"/>
            <a:ext cx="3714776" cy="2428892"/>
          </a:xfrm>
          <a:prstGeom prst="roundRect">
            <a:avLst/>
          </a:prstGeom>
          <a:solidFill>
            <a:schemeClr val="accent3">
              <a:lumMod val="75000"/>
              <a:alpha val="56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indent="333375" algn="ctr" fontAlgn="base">
              <a:spcBef>
                <a:spcPct val="0"/>
              </a:spcBef>
              <a:spcAft>
                <a:spcPct val="0"/>
              </a:spcAft>
              <a:tabLst>
                <a:tab pos="420688" algn="l"/>
              </a:tabLst>
            </a:pPr>
            <a:r>
              <a:rPr lang="ru-RU" sz="2800" dirty="0" smtClean="0">
                <a:solidFill>
                  <a:prstClr val="white"/>
                </a:solidFill>
                <a:latin typeface="Garamond Premr Pro Smbd" pitchFamily="18" charset="0"/>
              </a:rPr>
              <a:t>Сколько </a:t>
            </a:r>
            <a:r>
              <a:rPr lang="ru-RU" sz="2800" dirty="0">
                <a:solidFill>
                  <a:prstClr val="white"/>
                </a:solidFill>
                <a:latin typeface="Garamond Premr Pro Smbd" pitchFamily="18" charset="0"/>
              </a:rPr>
              <a:t>раз закидывал старик невод, прежде чем поймал </a:t>
            </a:r>
            <a:r>
              <a:rPr lang="ru-RU" sz="2800" dirty="0" smtClean="0">
                <a:solidFill>
                  <a:prstClr val="white"/>
                </a:solidFill>
                <a:latin typeface="Garamond Premr Pro Smbd" pitchFamily="18" charset="0"/>
              </a:rPr>
              <a:t>золотую </a:t>
            </a:r>
            <a:r>
              <a:rPr lang="ru-RU" sz="2800" dirty="0">
                <a:solidFill>
                  <a:prstClr val="white"/>
                </a:solidFill>
                <a:latin typeface="Garamond Premr Pro Smbd" pitchFamily="18" charset="0"/>
              </a:rPr>
              <a:t>рыбку?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Garamond Premr Pro Smbd" pitchFamily="18" charset="0"/>
              <a:cs typeface="Arial" pitchFamily="34" charset="0"/>
            </a:endParaRPr>
          </a:p>
        </p:txBody>
      </p:sp>
      <p:sp>
        <p:nvSpPr>
          <p:cNvPr id="8" name="ф"/>
          <p:cNvSpPr/>
          <p:nvPr/>
        </p:nvSpPr>
        <p:spPr>
          <a:xfrm>
            <a:off x="2643174" y="2786058"/>
            <a:ext cx="857256" cy="35719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ответ</a:t>
            </a:r>
            <a:endParaRPr lang="ru-R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 Premr Pro Smbd" pitchFamily="18" charset="0"/>
            </a:endParaRPr>
          </a:p>
        </p:txBody>
      </p:sp>
      <p:sp>
        <p:nvSpPr>
          <p:cNvPr id="9" name="ы"/>
          <p:cNvSpPr/>
          <p:nvPr/>
        </p:nvSpPr>
        <p:spPr>
          <a:xfrm>
            <a:off x="142844" y="5143512"/>
            <a:ext cx="3571900" cy="1500198"/>
          </a:xfrm>
          <a:prstGeom prst="roundRect">
            <a:avLst/>
          </a:prstGeom>
          <a:solidFill>
            <a:schemeClr val="accent3">
              <a:lumMod val="75000"/>
              <a:alpha val="56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white"/>
                </a:solidFill>
                <a:latin typeface="Garamond Premr Pro Smbd" pitchFamily="18" charset="0"/>
              </a:rPr>
              <a:t>Два раза. «В третий раз закинул он невод —</a:t>
            </a:r>
          </a:p>
          <a:p>
            <a:pPr algn="ctr"/>
            <a:r>
              <a:rPr lang="ru-RU" sz="2400" dirty="0">
                <a:solidFill>
                  <a:prstClr val="white"/>
                </a:solidFill>
                <a:latin typeface="Garamond Premr Pro Smbd" pitchFamily="18" charset="0"/>
              </a:rPr>
              <a:t> Пришел невод с одною рыбкой</a:t>
            </a:r>
            <a:r>
              <a:rPr lang="ru-RU" sz="2400" dirty="0" smtClean="0">
                <a:solidFill>
                  <a:prstClr val="white"/>
                </a:solidFill>
                <a:latin typeface="Garamond Premr Pro Smbd" pitchFamily="18" charset="0"/>
              </a:rPr>
              <a:t>».</a:t>
            </a:r>
            <a:endParaRPr lang="ru-RU" sz="2400" dirty="0">
              <a:solidFill>
                <a:prstClr val="white"/>
              </a:solidFill>
              <a:latin typeface="Garamond Premr Pro Smbd" pitchFamily="18" charset="0"/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5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hdwallpapersfit.com/wp-content/uploads/2015/04/jungl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62"/>
            <a:ext cx="9144000" cy="69294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06" y="214290"/>
            <a:ext cx="4071966" cy="2285992"/>
          </a:xfrm>
          <a:prstGeom prst="roundRect">
            <a:avLst/>
          </a:prstGeom>
          <a:solidFill>
            <a:schemeClr val="accent3">
              <a:lumMod val="75000"/>
              <a:alpha val="56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indent="333375" algn="ctr" fontAlgn="base">
              <a:spcBef>
                <a:spcPct val="0"/>
              </a:spcBef>
              <a:spcAft>
                <a:spcPct val="0"/>
              </a:spcAft>
              <a:tabLst>
                <a:tab pos="420688" algn="l"/>
              </a:tabLst>
            </a:pPr>
            <a:endParaRPr lang="ru-RU" sz="2800" dirty="0" smtClean="0">
              <a:latin typeface="Garamond Premr Pro Smbd" pitchFamily="18" charset="0"/>
            </a:endParaRPr>
          </a:p>
          <a:p>
            <a:pPr indent="333375" algn="ctr" fontAlgn="base">
              <a:spcBef>
                <a:spcPct val="0"/>
              </a:spcBef>
              <a:spcAft>
                <a:spcPct val="0"/>
              </a:spcAft>
              <a:tabLst>
                <a:tab pos="420688" algn="l"/>
              </a:tabLst>
            </a:pPr>
            <a:r>
              <a:rPr lang="ru-RU" sz="2800" dirty="0" smtClean="0">
                <a:latin typeface="Garamond Premr Pro Smbd" pitchFamily="18" charset="0"/>
              </a:rPr>
              <a:t>Вспомните, кто это:</a:t>
            </a:r>
            <a:r>
              <a:rPr lang="ru-RU" sz="2800" dirty="0"/>
              <a:t> </a:t>
            </a:r>
            <a:r>
              <a:rPr lang="ru-RU" sz="2800" dirty="0">
                <a:latin typeface="Garamond Premr Pro Smbd" pitchFamily="18" charset="0"/>
              </a:rPr>
              <a:t>«Он рос вместе с волчатами, и отец Волк учил его.»</a:t>
            </a:r>
          </a:p>
          <a:p>
            <a:pPr lvl="0" indent="333375" algn="ctr" fontAlgn="base">
              <a:spcBef>
                <a:spcPct val="0"/>
              </a:spcBef>
              <a:spcAft>
                <a:spcPct val="0"/>
              </a:spcAft>
              <a:tabLst>
                <a:tab pos="420688" algn="l"/>
              </a:tabLst>
            </a:pP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 Premr Pro Smbd" pitchFamily="18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0" y="5357826"/>
            <a:ext cx="4143404" cy="1071570"/>
          </a:xfrm>
          <a:prstGeom prst="roundRect">
            <a:avLst/>
          </a:prstGeom>
          <a:solidFill>
            <a:schemeClr val="accent3">
              <a:lumMod val="75000"/>
              <a:alpha val="56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33375" algn="ctr" fontAlgn="base">
              <a:spcBef>
                <a:spcPct val="0"/>
              </a:spcBef>
              <a:spcAft>
                <a:spcPct val="0"/>
              </a:spcAft>
              <a:tabLst>
                <a:tab pos="420688" algn="l"/>
              </a:tabLst>
            </a:pPr>
            <a:r>
              <a:rPr lang="ru-RU" sz="2800" dirty="0" err="1">
                <a:latin typeface="Garamond Premr Pro Smbd" pitchFamily="18" charset="0"/>
              </a:rPr>
              <a:t>Маугли</a:t>
            </a:r>
            <a:r>
              <a:rPr lang="ru-RU" sz="2800" dirty="0">
                <a:latin typeface="Garamond Premr Pro Smbd" pitchFamily="18" charset="0"/>
              </a:rPr>
              <a:t> из сказки </a:t>
            </a:r>
            <a:endParaRPr lang="ru-RU" sz="2800" dirty="0" smtClean="0">
              <a:latin typeface="Garamond Premr Pro Smbd" pitchFamily="18" charset="0"/>
            </a:endParaRPr>
          </a:p>
          <a:p>
            <a:pPr lvl="0" indent="333375" algn="ctr" fontAlgn="base">
              <a:spcBef>
                <a:spcPct val="0"/>
              </a:spcBef>
              <a:spcAft>
                <a:spcPct val="0"/>
              </a:spcAft>
              <a:tabLst>
                <a:tab pos="420688" algn="l"/>
              </a:tabLst>
            </a:pPr>
            <a:r>
              <a:rPr lang="ru-RU" sz="2800" dirty="0" smtClean="0">
                <a:latin typeface="Garamond Premr Pro Smbd" pitchFamily="18" charset="0"/>
              </a:rPr>
              <a:t>Р</a:t>
            </a:r>
            <a:r>
              <a:rPr lang="ru-RU" sz="2800" dirty="0">
                <a:latin typeface="Garamond Premr Pro Smbd" pitchFamily="18" charset="0"/>
              </a:rPr>
              <a:t>. Киплинга</a:t>
            </a:r>
            <a:endParaRPr kumimoji="0" lang="ru-RU" sz="280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Garamond Premr Pro Smbd" pitchFamily="18" charset="0"/>
              <a:cs typeface="Arial" pitchFamily="34" charset="0"/>
            </a:endParaRPr>
          </a:p>
        </p:txBody>
      </p:sp>
      <p:sp>
        <p:nvSpPr>
          <p:cNvPr id="7" name="г"/>
          <p:cNvSpPr/>
          <p:nvPr/>
        </p:nvSpPr>
        <p:spPr>
          <a:xfrm>
            <a:off x="3000364" y="2643182"/>
            <a:ext cx="1000132" cy="428628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Garamond Premr Pro Smbd" pitchFamily="18" charset="0"/>
              </a:rPr>
              <a:t>ответ</a:t>
            </a:r>
            <a:endParaRPr lang="ru-RU" sz="2400" dirty="0">
              <a:latin typeface="Garamond Premr Pro Smbd" pitchFamily="18" charset="0"/>
            </a:endParaRPr>
          </a:p>
        </p:txBody>
      </p:sp>
      <p:pic>
        <p:nvPicPr>
          <p:cNvPr id="8" name="Содержимое 7" descr="skazki-022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6248" y="1357298"/>
            <a:ext cx="4500626" cy="3790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9a2facf61d86768e1ac2d7f8428a50d081a94848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000760" y="285728"/>
            <a:ext cx="1643074" cy="1143008"/>
          </a:xfrm>
          <a:prstGeom prst="rect">
            <a:avLst/>
          </a:prstGeom>
        </p:spPr>
      </p:pic>
      <p:pic>
        <p:nvPicPr>
          <p:cNvPr id="13" name="Рисунок 12" descr="782f03059254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4643446"/>
            <a:ext cx="2214578" cy="1924221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7938"/>
            <a:ext cx="9145588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42844" y="142876"/>
            <a:ext cx="4071966" cy="2714620"/>
          </a:xfrm>
          <a:prstGeom prst="roundRect">
            <a:avLst/>
          </a:prstGeom>
          <a:solidFill>
            <a:schemeClr val="accent3">
              <a:lumMod val="75000"/>
              <a:alpha val="56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indent="333375" algn="ctr" fontAlgn="base">
              <a:spcBef>
                <a:spcPct val="0"/>
              </a:spcBef>
              <a:spcAft>
                <a:spcPct val="0"/>
              </a:spcAft>
              <a:tabLst>
                <a:tab pos="420688" algn="l"/>
              </a:tabLst>
            </a:pPr>
            <a:r>
              <a:rPr lang="ru-RU" sz="2800" dirty="0">
                <a:solidFill>
                  <a:prstClr val="white"/>
                </a:solidFill>
                <a:latin typeface="Garamond Premr Pro Smbd" pitchFamily="18" charset="0"/>
              </a:rPr>
              <a:t>Здесь находится игрушка - главный герой книги, которому дали очень смешное имя, потому что он упал со стола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 Premr Pro Smbd" pitchFamily="18" charset="0"/>
              <a:cs typeface="Arial" pitchFamily="34" charset="0"/>
            </a:endParaRPr>
          </a:p>
        </p:txBody>
      </p:sp>
      <p:pic>
        <p:nvPicPr>
          <p:cNvPr id="6" name="Содержимое 5" descr="zhelannyj_sunduk_cennost_zombie_far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5909" t="25000" r="13636" b="9092"/>
          <a:stretch>
            <a:fillRect/>
          </a:stretch>
        </p:blipFill>
        <p:spPr>
          <a:xfrm>
            <a:off x="1643042" y="4786322"/>
            <a:ext cx="2214578" cy="2071678"/>
          </a:xfrm>
        </p:spPr>
      </p:pic>
      <p:pic>
        <p:nvPicPr>
          <p:cNvPr id="7" name="Рисунок 6" descr="1322828778_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814693" y="3429000"/>
            <a:ext cx="4186463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5000628" y="2285992"/>
            <a:ext cx="3786214" cy="1000132"/>
          </a:xfrm>
          <a:prstGeom prst="roundRect">
            <a:avLst/>
          </a:prstGeom>
          <a:solidFill>
            <a:schemeClr val="accent3">
              <a:lumMod val="75000"/>
              <a:alpha val="56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indent="333375" algn="ctr" fontAlgn="base">
              <a:spcBef>
                <a:spcPct val="0"/>
              </a:spcBef>
              <a:spcAft>
                <a:spcPct val="0"/>
              </a:spcAft>
              <a:tabLst>
                <a:tab pos="420688" algn="l"/>
              </a:tabLst>
            </a:pPr>
            <a:r>
              <a:rPr lang="ru-RU" sz="2800" dirty="0">
                <a:solidFill>
                  <a:prstClr val="white"/>
                </a:solidFill>
                <a:latin typeface="Garamond Premr Pro Smbd" pitchFamily="18" charset="0"/>
              </a:rPr>
              <a:t>Чебурашка. </a:t>
            </a:r>
            <a:endParaRPr lang="ru-RU" sz="2800" dirty="0" smtClean="0">
              <a:solidFill>
                <a:prstClr val="white"/>
              </a:solidFill>
              <a:latin typeface="Garamond Premr Pro Smbd" pitchFamily="18" charset="0"/>
            </a:endParaRPr>
          </a:p>
          <a:p>
            <a:pPr indent="333375" algn="ctr" fontAlgn="base">
              <a:spcBef>
                <a:spcPct val="0"/>
              </a:spcBef>
              <a:spcAft>
                <a:spcPct val="0"/>
              </a:spcAft>
              <a:tabLst>
                <a:tab pos="420688" algn="l"/>
              </a:tabLst>
            </a:pPr>
            <a:r>
              <a:rPr lang="ru-RU" sz="2800" dirty="0" smtClean="0">
                <a:solidFill>
                  <a:prstClr val="white"/>
                </a:solidFill>
                <a:latin typeface="Garamond Premr Pro Smbd" pitchFamily="18" charset="0"/>
              </a:rPr>
              <a:t>Э</a:t>
            </a:r>
            <a:r>
              <a:rPr lang="ru-RU" sz="2800" dirty="0">
                <a:solidFill>
                  <a:prstClr val="white"/>
                </a:solidFill>
                <a:latin typeface="Garamond Premr Pro Smbd" pitchFamily="18" charset="0"/>
              </a:rPr>
              <a:t>. </a:t>
            </a:r>
            <a:r>
              <a:rPr lang="ru-RU" sz="2800" dirty="0" smtClean="0">
                <a:solidFill>
                  <a:prstClr val="white"/>
                </a:solidFill>
                <a:latin typeface="Garamond Premr Pro Smbd" pitchFamily="18" charset="0"/>
              </a:rPr>
              <a:t>Успенский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Garamond Premr Pro Smbd" pitchFamily="18" charset="0"/>
              <a:cs typeface="Arial" pitchFamily="34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90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5875"/>
            <a:ext cx="91821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4653136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0A22E"/>
              </a:buClr>
              <a:buSzPct val="70000"/>
              <a:defRPr/>
            </a:pPr>
            <a:r>
              <a:rPr lang="ru-RU" sz="4000" b="1" kern="0" dirty="0" smtClean="0">
                <a:solidFill>
                  <a:prstClr val="black"/>
                </a:solidFill>
                <a:latin typeface="Franklin Gothic Book"/>
              </a:rPr>
              <a:t>Музыкальная пауза</a:t>
            </a:r>
          </a:p>
        </p:txBody>
      </p:sp>
    </p:spTree>
    <p:extLst>
      <p:ext uri="{BB962C8B-B14F-4D97-AF65-F5344CB8AC3E}">
        <p14:creationId xmlns:p14="http://schemas.microsoft.com/office/powerpoint/2010/main" val="323728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0328" y="692696"/>
            <a:ext cx="324036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800" dirty="0" smtClean="0">
                <a:solidFill>
                  <a:srgbClr val="4E3B30"/>
                </a:solidFill>
                <a:latin typeface="Franklin Gothic Book"/>
              </a:rPr>
              <a:t>   </a:t>
            </a:r>
            <a:r>
              <a:rPr lang="ru-RU" sz="2800" b="1" dirty="0" smtClean="0">
                <a:solidFill>
                  <a:srgbClr val="4E3B30"/>
                </a:solidFill>
                <a:latin typeface="Franklin Gothic Book"/>
              </a:rPr>
              <a:t>Сапоги-</a:t>
            </a:r>
            <a:r>
              <a:rPr lang="ru-RU" sz="2800" b="1" dirty="0">
                <a:solidFill>
                  <a:srgbClr val="4E3B30"/>
                </a:solidFill>
                <a:latin typeface="Franklin Gothic Book"/>
              </a:rPr>
              <a:t>……</a:t>
            </a:r>
          </a:p>
          <a:p>
            <a:pPr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800" b="1" dirty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ru-RU" sz="2800" b="1" dirty="0" smtClean="0">
                <a:solidFill>
                  <a:srgbClr val="4E3B30"/>
                </a:solidFill>
                <a:latin typeface="Franklin Gothic Book"/>
              </a:rPr>
              <a:t>  Шапка- </a:t>
            </a:r>
            <a:r>
              <a:rPr lang="ru-RU" sz="2800" b="1" dirty="0">
                <a:solidFill>
                  <a:srgbClr val="4E3B30"/>
                </a:solidFill>
                <a:latin typeface="Franklin Gothic Book"/>
              </a:rPr>
              <a:t>……</a:t>
            </a:r>
          </a:p>
          <a:p>
            <a:pPr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800" b="1" dirty="0" smtClean="0">
                <a:solidFill>
                  <a:srgbClr val="4E3B30"/>
                </a:solidFill>
                <a:latin typeface="Franklin Gothic Book"/>
              </a:rPr>
              <a:t>   Волшебная </a:t>
            </a:r>
            <a:r>
              <a:rPr lang="ru-RU" sz="2800" b="1" dirty="0">
                <a:solidFill>
                  <a:srgbClr val="4E3B30"/>
                </a:solidFill>
                <a:latin typeface="Franklin Gothic Book"/>
              </a:rPr>
              <a:t>……</a:t>
            </a:r>
          </a:p>
          <a:p>
            <a:pPr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800" b="1" dirty="0" smtClean="0">
                <a:solidFill>
                  <a:srgbClr val="4E3B30"/>
                </a:solidFill>
                <a:latin typeface="Franklin Gothic Book"/>
              </a:rPr>
              <a:t>   Ковёр- </a:t>
            </a:r>
            <a:r>
              <a:rPr lang="ru-RU" sz="2800" b="1" dirty="0">
                <a:solidFill>
                  <a:srgbClr val="4E3B30"/>
                </a:solidFill>
                <a:latin typeface="Franklin Gothic Book"/>
              </a:rPr>
              <a:t>……..</a:t>
            </a:r>
          </a:p>
        </p:txBody>
      </p:sp>
      <p:pic>
        <p:nvPicPr>
          <p:cNvPr id="4" name="Picture 4" descr="C:\Users\User\AppData\Local\Microsoft\Windows\Temporary Internet Files\Content.IE5\KI5I6E8H\MC9002904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8084"/>
            <a:ext cx="1748828" cy="168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AppData\Local\Microsoft\Windows\Temporary Internet Files\Content.IE5\1UJOPB90\MC90041243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632" y="1681137"/>
            <a:ext cx="2006357" cy="166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AppData\Local\Microsoft\Windows\Temporary Internet Files\Content.IE5\1UJOPB90\MC90041242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831" y="3829438"/>
            <a:ext cx="1670857" cy="168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411673"/>
            <a:ext cx="3113502" cy="2522514"/>
          </a:xfrm>
          <a:prstGeom prst="rect">
            <a:avLst/>
          </a:prstGeom>
          <a:ln>
            <a:noFill/>
          </a:ln>
          <a:effectLst>
            <a:glow rad="228600">
              <a:srgbClr val="C3986D">
                <a:satMod val="175000"/>
                <a:alpha val="4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75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112069"/>
            <a:ext cx="1778889" cy="1656184"/>
          </a:xfrm>
          <a:prstGeom prst="rect">
            <a:avLst/>
          </a:prstGeom>
          <a:ln>
            <a:noFill/>
          </a:ln>
          <a:effectLst>
            <a:glow rad="228600">
              <a:srgbClr val="C17529">
                <a:satMod val="175000"/>
                <a:alpha val="4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833" y="85751"/>
            <a:ext cx="2140132" cy="1584175"/>
          </a:xfrm>
          <a:prstGeom prst="rect">
            <a:avLst/>
          </a:prstGeom>
          <a:ln>
            <a:noFill/>
          </a:ln>
          <a:effectLst>
            <a:glow rad="228600">
              <a:srgbClr val="C17529">
                <a:satMod val="175000"/>
                <a:alpha val="4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21" y="5009738"/>
            <a:ext cx="2223343" cy="1716651"/>
          </a:xfrm>
          <a:prstGeom prst="rect">
            <a:avLst/>
          </a:prstGeom>
          <a:ln>
            <a:noFill/>
          </a:ln>
          <a:effectLst>
            <a:glow rad="228600">
              <a:srgbClr val="C17529">
                <a:satMod val="175000"/>
                <a:alpha val="4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569" y="1844824"/>
            <a:ext cx="1656730" cy="1687266"/>
          </a:xfrm>
          <a:prstGeom prst="rect">
            <a:avLst/>
          </a:prstGeom>
          <a:ln>
            <a:noFill/>
          </a:ln>
          <a:effectLst>
            <a:glow rad="228600">
              <a:srgbClr val="C17529">
                <a:satMod val="175000"/>
                <a:alpha val="4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806" y="2060848"/>
            <a:ext cx="1944216" cy="1851232"/>
          </a:xfrm>
          <a:prstGeom prst="rect">
            <a:avLst/>
          </a:prstGeom>
          <a:ln>
            <a:noFill/>
          </a:ln>
          <a:effectLst>
            <a:glow rad="228600">
              <a:srgbClr val="C17529">
                <a:satMod val="175000"/>
                <a:alpha val="4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205" y="4147360"/>
            <a:ext cx="1530717" cy="1724755"/>
          </a:xfrm>
          <a:prstGeom prst="rect">
            <a:avLst/>
          </a:prstGeom>
          <a:ln>
            <a:noFill/>
          </a:ln>
          <a:effectLst>
            <a:glow rad="228600">
              <a:srgbClr val="C17529">
                <a:satMod val="175000"/>
                <a:alpha val="4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187623" y="0"/>
            <a:ext cx="4032449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</a:rPr>
              <a:t>    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tabLst/>
              <a:defRPr/>
            </a:pPr>
            <a:r>
              <a:rPr lang="ru-RU" sz="2800" kern="0" dirty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ru-RU" sz="2800" kern="0" dirty="0" smtClean="0">
                <a:solidFill>
                  <a:srgbClr val="4E3B30"/>
                </a:solidFill>
                <a:latin typeface="Franklin Gothic Book"/>
              </a:rPr>
              <a:t>   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</a:rPr>
              <a:t> 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</a:rPr>
              <a:t>Сивка- ……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</a:rPr>
              <a:t>       По щучьему ……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</a:rPr>
              <a:t>       Гуси- ……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</a:rPr>
              <a:t>       Крошечка- ……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</a:rPr>
              <a:t>      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</a:rPr>
              <a:t>Заюшкина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</a:rPr>
              <a:t>  …..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</a:rPr>
              <a:t>       Волк и …..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333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692696"/>
            <a:ext cx="4572000" cy="198823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800" b="1" dirty="0">
                <a:solidFill>
                  <a:schemeClr val="bg1"/>
                </a:solidFill>
                <a:latin typeface="Franklin Gothic Book"/>
              </a:rPr>
              <a:t>Перед волком не дрожал.</a:t>
            </a:r>
          </a:p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800" b="1" dirty="0">
                <a:solidFill>
                  <a:schemeClr val="bg1"/>
                </a:solidFill>
                <a:latin typeface="Franklin Gothic Book"/>
              </a:rPr>
              <a:t>От медведя убежал,</a:t>
            </a:r>
          </a:p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800" b="1" dirty="0">
                <a:solidFill>
                  <a:schemeClr val="bg1"/>
                </a:solidFill>
                <a:latin typeface="Franklin Gothic Book"/>
              </a:rPr>
              <a:t>А лисице на зубок всё ж попался . . .</a:t>
            </a:r>
          </a:p>
        </p:txBody>
      </p:sp>
      <p:pic>
        <p:nvPicPr>
          <p:cNvPr id="4" name="Picture 2" descr="C:\Users\User\AppData\Local\Microsoft\Windows\Temporary Internet Files\Content.IE5\D1LUIC1C\MC90043583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2325" y="1939925"/>
            <a:ext cx="1835150" cy="40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02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5875"/>
            <a:ext cx="91821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75134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</a:rPr>
              <a:t>Летела стрела и попала в болото .  А в том болоте поймал её кто- то. Кто распростился с зелёною кожей, стал мигом красивой и пригожей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/>
              </a:rPr>
              <a:t>?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/>
            </a:endParaRPr>
          </a:p>
        </p:txBody>
      </p:sp>
      <p:pic>
        <p:nvPicPr>
          <p:cNvPr id="7" name="Picture 2" descr="C:\Users\User\AppData\Local\Microsoft\Windows\Temporary Internet Files\Content.IE5\2A506I6I\MC90042644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170" y="2924944"/>
            <a:ext cx="3491880" cy="308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33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9466" y="317801"/>
            <a:ext cx="4572000" cy="207441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800" dirty="0" smtClean="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ru-RU" sz="2800" b="1" dirty="0" smtClean="0">
                <a:solidFill>
                  <a:srgbClr val="4E3B30"/>
                </a:solidFill>
                <a:latin typeface="Franklin Gothic Book"/>
              </a:rPr>
              <a:t>У </a:t>
            </a:r>
            <a:r>
              <a:rPr lang="ru-RU" sz="2800" b="1" dirty="0">
                <a:solidFill>
                  <a:srgbClr val="4E3B30"/>
                </a:solidFill>
                <a:latin typeface="Franklin Gothic Book"/>
              </a:rPr>
              <a:t>Аленушки-сестрицы</a:t>
            </a:r>
          </a:p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800" b="1" dirty="0">
                <a:solidFill>
                  <a:srgbClr val="4E3B30"/>
                </a:solidFill>
                <a:latin typeface="Franklin Gothic Book"/>
              </a:rPr>
              <a:t> Унесли братишку птицы.</a:t>
            </a:r>
          </a:p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800" b="1" dirty="0">
                <a:solidFill>
                  <a:srgbClr val="4E3B30"/>
                </a:solidFill>
                <a:latin typeface="Franklin Gothic Book"/>
              </a:rPr>
              <a:t> Высоко они летят</a:t>
            </a:r>
          </a:p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800" b="1" dirty="0">
                <a:solidFill>
                  <a:srgbClr val="4E3B30"/>
                </a:solidFill>
                <a:latin typeface="Franklin Gothic Book"/>
              </a:rPr>
              <a:t> Далеко они глядят.</a:t>
            </a:r>
          </a:p>
        </p:txBody>
      </p:sp>
      <p:pic>
        <p:nvPicPr>
          <p:cNvPr id="3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933" y="2681536"/>
            <a:ext cx="5825067" cy="4176464"/>
          </a:xfrm>
          <a:prstGeom prst="rect">
            <a:avLst/>
          </a:prstGeom>
          <a:ln>
            <a:noFill/>
          </a:ln>
          <a:effectLst>
            <a:glow rad="228600">
              <a:srgbClr val="A5644E">
                <a:satMod val="175000"/>
                <a:alpha val="4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734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5314" y="620688"/>
            <a:ext cx="4572000" cy="2357568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Book"/>
              </a:rPr>
              <a:t>Посадил ее дед в поле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Book"/>
              </a:rPr>
              <a:t>Лето целое росла.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Book"/>
              </a:rPr>
              <a:t>Всей семьей ее тянули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Book"/>
              </a:rPr>
              <a:t>Очень крупная была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31" y="3041998"/>
            <a:ext cx="5474765" cy="36579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rgbClr val="A5644E">
                <a:satMod val="175000"/>
                <a:alpha val="40000"/>
              </a:srgb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489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1428728" y="5214950"/>
            <a:ext cx="5643602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8575"/>
            <a:ext cx="9183688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142844" y="142852"/>
            <a:ext cx="5072098" cy="4357718"/>
          </a:xfrm>
          <a:prstGeom prst="roundRect">
            <a:avLst/>
          </a:prstGeom>
          <a:solidFill>
            <a:schemeClr val="accent3">
              <a:lumMod val="75000"/>
              <a:alpha val="56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33375" algn="ctr" fontAlgn="base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 Premr Pro Smbd" pitchFamily="18" charset="0"/>
                <a:ea typeface="Times New Roman" pitchFamily="18" charset="0"/>
                <a:cs typeface="Arial" pitchFamily="34" charset="0"/>
              </a:rPr>
              <a:t>О каком герое в сказке говорится: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 Premr Pro Smbd" pitchFamily="18" charset="0"/>
              <a:cs typeface="Arial" pitchFamily="34" charset="0"/>
            </a:endParaRPr>
          </a:p>
          <a:p>
            <a:pPr lvl="0" indent="333375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 Premr Pro Smbd" pitchFamily="18" charset="0"/>
                <a:ea typeface="Times New Roman" pitchFamily="18" charset="0"/>
                <a:cs typeface="Arial" pitchFamily="34" charset="0"/>
              </a:rPr>
              <a:t>«Правду молвит</a:t>
            </a:r>
            <a:r>
              <a:rPr kumimoji="0" lang="ru-RU" sz="2800" i="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 Premr Pro Smb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 Premr Pro Smbd" pitchFamily="18" charset="0"/>
                <a:ea typeface="Times New Roman" pitchFamily="18" charset="0"/>
                <a:cs typeface="Arial" pitchFamily="34" charset="0"/>
              </a:rPr>
              <a:t>молодица 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 Premr Pro Smbd" pitchFamily="18" charset="0"/>
              <a:cs typeface="Arial" pitchFamily="34" charset="0"/>
            </a:endParaRPr>
          </a:p>
          <a:p>
            <a:pPr lvl="0" indent="333375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 Premr Pro Smbd" pitchFamily="18" charset="0"/>
                <a:ea typeface="Times New Roman" pitchFamily="18" charset="0"/>
                <a:cs typeface="Arial" pitchFamily="34" charset="0"/>
              </a:rPr>
              <a:t>Уж и впрямь была царица: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 Premr Pro Smbd" pitchFamily="18" charset="0"/>
              <a:cs typeface="Arial" pitchFamily="34" charset="0"/>
            </a:endParaRPr>
          </a:p>
          <a:p>
            <a:pPr lvl="0" indent="333375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 Premr Pro Smbd" pitchFamily="18" charset="0"/>
                <a:ea typeface="Times New Roman" pitchFamily="18" charset="0"/>
                <a:cs typeface="Arial" pitchFamily="34" charset="0"/>
              </a:rPr>
              <a:t> Высока, стройна, бела, 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 Premr Pro Smbd" pitchFamily="18" charset="0"/>
              <a:cs typeface="Arial" pitchFamily="34" charset="0"/>
            </a:endParaRPr>
          </a:p>
          <a:p>
            <a:pPr lvl="0" indent="333375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 Premr Pro Smbd" pitchFamily="18" charset="0"/>
                <a:ea typeface="Times New Roman" pitchFamily="18" charset="0"/>
                <a:cs typeface="Arial" pitchFamily="34" charset="0"/>
              </a:rPr>
              <a:t>И умом и всем взяла; 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 Premr Pro Smbd" pitchFamily="18" charset="0"/>
              <a:cs typeface="Arial" pitchFamily="34" charset="0"/>
            </a:endParaRPr>
          </a:p>
          <a:p>
            <a:pPr lvl="0" indent="333375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 Premr Pro Smbd" pitchFamily="18" charset="0"/>
                <a:ea typeface="Times New Roman" pitchFamily="18" charset="0"/>
                <a:cs typeface="Arial" pitchFamily="34" charset="0"/>
              </a:rPr>
              <a:t>Но зато горда, ленива, </a:t>
            </a:r>
          </a:p>
          <a:p>
            <a:pPr lvl="0" indent="333375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 Premr Pro Smbd" pitchFamily="18" charset="0"/>
                <a:ea typeface="Times New Roman" pitchFamily="18" charset="0"/>
                <a:cs typeface="Arial" pitchFamily="34" charset="0"/>
              </a:rPr>
              <a:t>Своенравна и 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 Premr Pro Smbd" pitchFamily="18" charset="0"/>
                <a:ea typeface="Times New Roman" pitchFamily="18" charset="0"/>
                <a:cs typeface="Arial" pitchFamily="34" charset="0"/>
              </a:rPr>
              <a:t>ревнива».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 Premr Pro Smbd" pitchFamily="18" charset="0"/>
                <a:cs typeface="Arial" pitchFamily="34" charset="0"/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143240" y="4643446"/>
            <a:ext cx="1285884" cy="42862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 Premr Pro Smbd" pitchFamily="18" charset="0"/>
              </a:rPr>
              <a:t>ответ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Garamond Premr Pro Smbd" pitchFamily="18" charset="0"/>
            </a:endParaRPr>
          </a:p>
        </p:txBody>
      </p:sp>
      <p:pic>
        <p:nvPicPr>
          <p:cNvPr id="21" name="Рисунок 20" descr="скачанные файлы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214290"/>
            <a:ext cx="5643601" cy="42327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1643042" y="5286388"/>
            <a:ext cx="6307641" cy="1225868"/>
          </a:xfrm>
          <a:prstGeom prst="roundRect">
            <a:avLst/>
          </a:prstGeom>
          <a:solidFill>
            <a:schemeClr val="accent3">
              <a:alpha val="53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Garamond Premr Pro Smbd" pitchFamily="18" charset="0"/>
              </a:rPr>
              <a:t>О царице в сказке А. С. Пушкина </a:t>
            </a:r>
            <a:endParaRPr lang="ru-RU" sz="2400" b="1" dirty="0" smtClean="0">
              <a:solidFill>
                <a:schemeClr val="tx1"/>
              </a:solidFill>
              <a:latin typeface="Garamond Premr Pro Smbd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aramond Premr Pro Smbd" pitchFamily="18" charset="0"/>
              </a:rPr>
              <a:t>«</a:t>
            </a:r>
            <a:r>
              <a:rPr lang="ru-RU" sz="2400" b="1" dirty="0">
                <a:solidFill>
                  <a:schemeClr val="tx1"/>
                </a:solidFill>
                <a:latin typeface="Garamond Premr Pro Smbd" pitchFamily="18" charset="0"/>
              </a:rPr>
              <a:t>Сказка о мертвой царевне и семи богатырях</a:t>
            </a:r>
            <a:r>
              <a:rPr lang="ru-RU" sz="2400" b="1" dirty="0" smtClean="0">
                <a:solidFill>
                  <a:schemeClr val="tx1"/>
                </a:solidFill>
                <a:latin typeface="Garamond Premr Pro Smbd" pitchFamily="18" charset="0"/>
              </a:rPr>
              <a:t>».</a:t>
            </a:r>
            <a:endParaRPr lang="ru-RU" sz="2400" b="1" dirty="0">
              <a:solidFill>
                <a:schemeClr val="tx1"/>
              </a:solidFill>
              <a:latin typeface="Garamond Premr Pro Smbd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duvlad.ru/Logoswet/terem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82" y="-421332"/>
            <a:ext cx="9324528" cy="747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5976" y="260648"/>
            <a:ext cx="4572000" cy="207441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800" b="1" dirty="0">
                <a:latin typeface="Franklin Gothic Book"/>
              </a:rPr>
              <a:t>Это сказка "Теремок"</a:t>
            </a:r>
          </a:p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800" b="1" dirty="0" smtClean="0">
                <a:latin typeface="Franklin Gothic Book"/>
              </a:rPr>
              <a:t>Он </a:t>
            </a:r>
            <a:r>
              <a:rPr lang="ru-RU" sz="2800" b="1" dirty="0">
                <a:latin typeface="Franklin Gothic Book"/>
              </a:rPr>
              <a:t>не низок, не высок.</a:t>
            </a:r>
          </a:p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800" b="1" dirty="0" smtClean="0">
                <a:latin typeface="Franklin Gothic Book"/>
              </a:rPr>
              <a:t>И </a:t>
            </a:r>
            <a:r>
              <a:rPr lang="ru-RU" sz="2800" b="1" dirty="0">
                <a:latin typeface="Franklin Gothic Book"/>
              </a:rPr>
              <a:t>жильцов своих всех ждет,</a:t>
            </a:r>
          </a:p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800" b="1" dirty="0" smtClean="0">
                <a:latin typeface="Franklin Gothic Book"/>
              </a:rPr>
              <a:t>Кто </a:t>
            </a:r>
            <a:r>
              <a:rPr lang="ru-RU" sz="2800" b="1" dirty="0">
                <a:latin typeface="Franklin Gothic Book"/>
              </a:rPr>
              <a:t>за кем сюда придет?</a:t>
            </a:r>
          </a:p>
        </p:txBody>
      </p:sp>
    </p:spTree>
    <p:extLst>
      <p:ext uri="{BB962C8B-B14F-4D97-AF65-F5344CB8AC3E}">
        <p14:creationId xmlns:p14="http://schemas.microsoft.com/office/powerpoint/2010/main" val="372948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volna.org/wp-content/uploads/2014/11/putieshiestviie_v_stranu_informatiku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642918"/>
            <a:ext cx="72491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>Отличные результаты</a:t>
            </a:r>
            <a:endParaRPr lang="ru-RU" sz="44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30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5875"/>
            <a:ext cx="91821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49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42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1428728" y="5214950"/>
            <a:ext cx="5643602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8575"/>
            <a:ext cx="9183688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142844" y="357166"/>
            <a:ext cx="4857784" cy="3143272"/>
          </a:xfrm>
          <a:prstGeom prst="roundRect">
            <a:avLst/>
          </a:prstGeom>
          <a:solidFill>
            <a:schemeClr val="accent3">
              <a:lumMod val="75000"/>
              <a:alpha val="56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 Premr Pro Smbd" pitchFamily="18" charset="0"/>
              </a:rPr>
              <a:t>А что за страшный великан?</a:t>
            </a:r>
          </a:p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 Premr Pro Smbd" pitchFamily="18" charset="0"/>
              </a:rPr>
              <a:t>«Рыжий и усатый... </a:t>
            </a:r>
          </a:p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 Premr Pro Smbd" pitchFamily="18" charset="0"/>
              </a:rPr>
              <a:t>Он рычит, и кричит,</a:t>
            </a:r>
          </a:p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 Premr Pro Smbd" pitchFamily="18" charset="0"/>
              </a:rPr>
              <a:t> И усами шевелит».</a:t>
            </a:r>
          </a:p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86116" y="3857628"/>
            <a:ext cx="1285884" cy="42862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 Premr Pro Smbd" pitchFamily="18" charset="0"/>
              </a:rPr>
              <a:t>ответ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Garamond Premr Pro Smb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43042" y="5286388"/>
            <a:ext cx="5104056" cy="510778"/>
          </a:xfrm>
          <a:prstGeom prst="roundRect">
            <a:avLst/>
          </a:prstGeom>
          <a:solidFill>
            <a:schemeClr val="accent3">
              <a:alpha val="53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err="1">
                <a:solidFill>
                  <a:schemeClr val="tx1"/>
                </a:solidFill>
                <a:latin typeface="Garamond Premr Pro Smbd" pitchFamily="18" charset="0"/>
              </a:rPr>
              <a:t>Тараканище</a:t>
            </a:r>
            <a:r>
              <a:rPr lang="ru-RU" sz="2400" b="1" dirty="0">
                <a:solidFill>
                  <a:schemeClr val="tx1"/>
                </a:solidFill>
                <a:latin typeface="Garamond Premr Pro Smbd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Garamond Premr Pro Smbd" pitchFamily="18" charset="0"/>
              </a:rPr>
              <a:t>из</a:t>
            </a:r>
            <a:r>
              <a:rPr lang="en-US" sz="2400" b="1" smtClean="0">
                <a:solidFill>
                  <a:schemeClr val="tx1"/>
                </a:solidFill>
                <a:latin typeface="Garamond Premr Pro Smbd" pitchFamily="18" charset="0"/>
              </a:rPr>
              <a:t> </a:t>
            </a:r>
            <a:r>
              <a:rPr lang="ru-RU" sz="2400" b="1" smtClean="0">
                <a:solidFill>
                  <a:schemeClr val="tx1"/>
                </a:solidFill>
                <a:latin typeface="Garamond Premr Pro Smbd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Garamond Premr Pro Smbd" pitchFamily="18" charset="0"/>
              </a:rPr>
              <a:t>сказки К. Чуковского</a:t>
            </a:r>
            <a:endParaRPr lang="ru-RU" b="1" dirty="0">
              <a:solidFill>
                <a:schemeClr val="tx1"/>
              </a:solidFill>
              <a:latin typeface="Garamond Premr Pro Smbd" pitchFamily="18" charset="0"/>
            </a:endParaRPr>
          </a:p>
        </p:txBody>
      </p:sp>
      <p:pic>
        <p:nvPicPr>
          <p:cNvPr id="10" name="Рисунок 9" descr="Untitled-2(10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71414"/>
            <a:ext cx="4953000" cy="3733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938"/>
            <a:ext cx="9145588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214282" y="357166"/>
            <a:ext cx="4857784" cy="3714775"/>
          </a:xfrm>
          <a:prstGeom prst="roundRect">
            <a:avLst/>
          </a:prstGeom>
          <a:solidFill>
            <a:schemeClr val="accent3">
              <a:lumMod val="75000"/>
              <a:alpha val="56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 Premr Pro Smbd" pitchFamily="18" charset="0"/>
            </a:endParaRP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 Premr Pro Smbd" pitchFamily="18" charset="0"/>
              </a:rPr>
              <a:t>Догадайся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 Premr Pro Smbd" pitchFamily="18" charset="0"/>
              </a:rPr>
              <a:t>, что находится в сундучке:</a:t>
            </a:r>
          </a:p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 Premr Pro Smbd" pitchFamily="18" charset="0"/>
              </a:rPr>
              <a:t>С помощью этого предмета можно смастерить самые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 Premr Pro Smbd" pitchFamily="18" charset="0"/>
              </a:rPr>
              <a:t>замечательные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 Premr Pro Smbd" pitchFamily="18" charset="0"/>
              </a:rPr>
              <a:t>вещи, а можно даже убить страшного героя русских сказок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4" name="Рисунок 13" descr="zhelannyj_sunduk_cennost_zombie_far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4214842"/>
            <a:ext cx="3143272" cy="2928934"/>
          </a:xfrm>
          <a:prstGeom prst="rect">
            <a:avLst/>
          </a:prstGeom>
        </p:spPr>
      </p:pic>
      <p:pic>
        <p:nvPicPr>
          <p:cNvPr id="19" name="Рисунок 18" descr="Naehnade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6248" y="3796007"/>
            <a:ext cx="4686694" cy="29191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4357686" y="4071942"/>
            <a:ext cx="1428760" cy="510778"/>
          </a:xfrm>
          <a:prstGeom prst="roundRect">
            <a:avLst/>
          </a:prstGeom>
          <a:solidFill>
            <a:schemeClr val="accent3">
              <a:alpha val="53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 Premr Pro Smbd" pitchFamily="18" charset="0"/>
              </a:rPr>
              <a:t>Игла</a:t>
            </a:r>
            <a:endParaRPr lang="ru-RU" b="1" dirty="0">
              <a:solidFill>
                <a:prstClr val="black"/>
              </a:solidFill>
              <a:latin typeface="Garamond Premr Pro Smbd" pitchFamily="18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786842" y="0"/>
            <a:ext cx="357158" cy="357166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49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Содержимое 15" descr="skazochnyiy-fon-1-1200x84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285728"/>
            <a:ext cx="4857784" cy="2928958"/>
          </a:xfrm>
          <a:prstGeom prst="roundRect">
            <a:avLst/>
          </a:prstGeom>
          <a:solidFill>
            <a:schemeClr val="accent3">
              <a:lumMod val="75000"/>
              <a:alpha val="56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 Premr Pro Smbd" pitchFamily="18" charset="0"/>
              </a:rPr>
              <a:t>С помощью предмета, который находится здесь, главный герой сказки нашел свое счастье — мудрую жену, которая была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 Premr Pro Smbd" pitchFamily="18" charset="0"/>
              </a:rPr>
              <a:t>заколдована</a:t>
            </a:r>
            <a:r>
              <a:rPr lang="ru-RU" sz="2800" dirty="0">
                <a:latin typeface="Garamond Premr Pro Smbd" pitchFamily="18" charset="0"/>
              </a:rPr>
              <a:t>.</a:t>
            </a:r>
          </a:p>
          <a:p>
            <a:pPr algn="ctr"/>
            <a:endParaRPr lang="ru-RU" dirty="0"/>
          </a:p>
        </p:txBody>
      </p:sp>
      <p:pic>
        <p:nvPicPr>
          <p:cNvPr id="7" name="Рисунок 6" descr="zhelannyj_sunduk_cennost_zombie_far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57222" y="3143248"/>
            <a:ext cx="2571768" cy="2571768"/>
          </a:xfrm>
          <a:prstGeom prst="rect">
            <a:avLst/>
          </a:prstGeom>
        </p:spPr>
      </p:pic>
      <p:pic>
        <p:nvPicPr>
          <p:cNvPr id="8" name="Рисунок 7" descr="zarevna-kva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43504" y="4071942"/>
            <a:ext cx="3810000" cy="2543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071538" y="51435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3" name="Группа 13"/>
          <p:cNvGrpSpPr/>
          <p:nvPr/>
        </p:nvGrpSpPr>
        <p:grpSpPr>
          <a:xfrm>
            <a:off x="5143504" y="2285992"/>
            <a:ext cx="3714776" cy="1643074"/>
            <a:chOff x="5143504" y="2285992"/>
            <a:chExt cx="3714776" cy="164307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5143504" y="2285992"/>
              <a:ext cx="3714776" cy="1643074"/>
            </a:xfrm>
            <a:prstGeom prst="roundRect">
              <a:avLst/>
            </a:prstGeom>
            <a:solidFill>
              <a:schemeClr val="accent3">
                <a:alpha val="48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143504" y="2285992"/>
              <a:ext cx="3714776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 Premr Pro Smbd" pitchFamily="18" charset="0"/>
                </a:rPr>
                <a:t>В сказке «Царевна-лягушка» Иван пустил стрелу из лука, которая попала в болото, где сидела заколдованная в лягушку царевна</a:t>
              </a:r>
            </a:p>
          </p:txBody>
        </p:sp>
      </p:grp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6703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333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8575"/>
            <a:ext cx="9183688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42844" y="71438"/>
            <a:ext cx="4786346" cy="4786322"/>
          </a:xfrm>
          <a:prstGeom prst="roundRect">
            <a:avLst/>
          </a:prstGeom>
          <a:solidFill>
            <a:schemeClr val="accent3">
              <a:lumMod val="75000"/>
              <a:alpha val="56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33375" algn="ctr" fontAlgn="base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 Premr Pro Smbd" pitchFamily="18" charset="0"/>
                <a:ea typeface="Times New Roman" pitchFamily="18" charset="0"/>
                <a:cs typeface="Arial" pitchFamily="34" charset="0"/>
              </a:rPr>
              <a:t>Из какой сказки эти слова: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 Premr Pro Smbd" pitchFamily="18" charset="0"/>
              <a:cs typeface="Arial" pitchFamily="34" charset="0"/>
            </a:endParaRPr>
          </a:p>
          <a:p>
            <a:pPr lvl="0" indent="333375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 Premr Pro Smbd" pitchFamily="18" charset="0"/>
                <a:ea typeface="Times New Roman" pitchFamily="18" charset="0"/>
                <a:cs typeface="Arial" pitchFamily="34" charset="0"/>
              </a:rPr>
              <a:t>«Ночь настала, 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 Premr Pro Smbd" pitchFamily="18" charset="0"/>
              <a:cs typeface="Arial" pitchFamily="34" charset="0"/>
            </a:endParaRPr>
          </a:p>
          <a:p>
            <a:pPr lvl="0" indent="333375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 Premr Pro Smbd" pitchFamily="18" charset="0"/>
                <a:ea typeface="Times New Roman" pitchFamily="18" charset="0"/>
                <a:cs typeface="Arial" pitchFamily="34" charset="0"/>
              </a:rPr>
              <a:t>Месяц всходит, 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 Premr Pro Smbd" pitchFamily="18" charset="0"/>
              <a:cs typeface="Arial" pitchFamily="34" charset="0"/>
            </a:endParaRPr>
          </a:p>
          <a:p>
            <a:pPr lvl="0" indent="333375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 Premr Pro Smbd" pitchFamily="18" charset="0"/>
                <a:ea typeface="Times New Roman" pitchFamily="18" charset="0"/>
                <a:cs typeface="Arial" pitchFamily="34" charset="0"/>
              </a:rPr>
              <a:t>Поле все Иван обходит, 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 Premr Pro Smbd" pitchFamily="18" charset="0"/>
              <a:cs typeface="Arial" pitchFamily="34" charset="0"/>
            </a:endParaRPr>
          </a:p>
          <a:p>
            <a:pPr lvl="0" indent="333375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 Premr Pro Smbd" pitchFamily="18" charset="0"/>
                <a:ea typeface="Times New Roman" pitchFamily="18" charset="0"/>
                <a:cs typeface="Arial" pitchFamily="34" charset="0"/>
              </a:rPr>
              <a:t>Озираючись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 Premr Pro Smbd" pitchFamily="18" charset="0"/>
                <a:ea typeface="Times New Roman" pitchFamily="18" charset="0"/>
                <a:cs typeface="Arial" pitchFamily="34" charset="0"/>
              </a:rPr>
              <a:t> кругом,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 Premr Pro Smbd" pitchFamily="18" charset="0"/>
              <a:cs typeface="Arial" pitchFamily="34" charset="0"/>
            </a:endParaRPr>
          </a:p>
          <a:p>
            <a:pPr lvl="0" indent="333375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 Premr Pro Smbd" pitchFamily="18" charset="0"/>
                <a:ea typeface="Times New Roman" pitchFamily="18" charset="0"/>
                <a:cs typeface="Arial" pitchFamily="34" charset="0"/>
              </a:rPr>
              <a:t>И садится под кустом. 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 Premr Pro Smbd" pitchFamily="18" charset="0"/>
              <a:cs typeface="Arial" pitchFamily="34" charset="0"/>
            </a:endParaRPr>
          </a:p>
          <a:p>
            <a:pPr lvl="0" indent="333375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 Premr Pro Smbd" pitchFamily="18" charset="0"/>
                <a:ea typeface="Times New Roman" pitchFamily="18" charset="0"/>
                <a:cs typeface="Arial" pitchFamily="34" charset="0"/>
              </a:rPr>
              <a:t>Звезды на небе считает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 Premr Pro Smbd" pitchFamily="18" charset="0"/>
              <a:cs typeface="Arial" pitchFamily="34" charset="0"/>
            </a:endParaRPr>
          </a:p>
          <a:p>
            <a:pPr lvl="0" indent="333375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 Premr Pro Smbd" pitchFamily="18" charset="0"/>
                <a:ea typeface="Times New Roman" pitchFamily="18" charset="0"/>
                <a:cs typeface="Arial" pitchFamily="34" charset="0"/>
              </a:rPr>
              <a:t> И краюшку уплетает»</a:t>
            </a:r>
            <a:endParaRPr lang="ru-RU" sz="2800" dirty="0">
              <a:latin typeface="Garamond Premr Pro Smbd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29788" y="5301208"/>
            <a:ext cx="1071570" cy="42862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Garamond Premr Pro Smbd" pitchFamily="18" charset="0"/>
              </a:rPr>
              <a:t>ответ</a:t>
            </a:r>
            <a:endParaRPr lang="ru-RU" sz="2400" dirty="0">
              <a:solidFill>
                <a:schemeClr val="tx1"/>
              </a:solidFill>
              <a:latin typeface="Garamond Premr Pro Smb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9190" y="6000768"/>
            <a:ext cx="4044970" cy="510778"/>
          </a:xfrm>
          <a:prstGeom prst="roundRect">
            <a:avLst/>
          </a:prstGeom>
          <a:solidFill>
            <a:schemeClr val="accent3">
              <a:alpha val="53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Garamond Premr Pro Smbd" pitchFamily="18" charset="0"/>
              </a:rPr>
              <a:t>П. Ершов «Конек-горбунок»</a:t>
            </a:r>
            <a:endParaRPr lang="ru-RU" sz="2400" dirty="0">
              <a:solidFill>
                <a:schemeClr val="tx1"/>
              </a:solidFill>
              <a:latin typeface="Garamond Premr Pro Smbd" pitchFamily="18" charset="0"/>
            </a:endParaRPr>
          </a:p>
        </p:txBody>
      </p:sp>
      <p:pic>
        <p:nvPicPr>
          <p:cNvPr id="11" name="Содержимое 10" descr="113109964_large_77598665_large_54145fb54af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929190" y="2857496"/>
            <a:ext cx="3929090" cy="2698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8575"/>
            <a:ext cx="9183688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14282" y="142852"/>
            <a:ext cx="4857784" cy="1143008"/>
          </a:xfrm>
          <a:prstGeom prst="roundRect">
            <a:avLst/>
          </a:prstGeom>
          <a:solidFill>
            <a:schemeClr val="accent3">
              <a:lumMod val="75000"/>
              <a:alpha val="56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Garamond Premr Pro Smbd" pitchFamily="18" charset="0"/>
              </a:rPr>
              <a:t>В какой сказке присутствуют эти предметы?</a:t>
            </a:r>
            <a:endParaRPr lang="ru-RU" sz="2800" dirty="0">
              <a:latin typeface="Garamond Premr Pro Smbd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9" name="Рисунок 8" descr="KRSh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77438" y="3547952"/>
            <a:ext cx="2523190" cy="20956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Содержимое 7" descr="d1affa6bd16f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2477439" y="1714488"/>
            <a:ext cx="2523189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 descr="111572959_large_7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85720" y="1714488"/>
            <a:ext cx="2143141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Рисунок 13" descr="Skazka-Krasnaya-shapochka.-SHarl-Perro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429257" y="1571612"/>
            <a:ext cx="2928957" cy="4119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главный"/>
          <p:cNvSpPr/>
          <p:nvPr/>
        </p:nvSpPr>
        <p:spPr>
          <a:xfrm>
            <a:off x="285720" y="5857892"/>
            <a:ext cx="1000132" cy="35719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Garamond Premr Pro Smbd" pitchFamily="18" charset="0"/>
              </a:rPr>
              <a:t>ответ</a:t>
            </a:r>
            <a:endParaRPr lang="ru-RU" sz="2400" dirty="0">
              <a:latin typeface="Garamond Premr Pro Smbd" pitchFamily="18" charset="0"/>
            </a:endParaRPr>
          </a:p>
        </p:txBody>
      </p:sp>
      <p:sp>
        <p:nvSpPr>
          <p:cNvPr id="16" name="пр с надп"/>
          <p:cNvSpPr/>
          <p:nvPr/>
        </p:nvSpPr>
        <p:spPr>
          <a:xfrm>
            <a:off x="5286380" y="142852"/>
            <a:ext cx="3143272" cy="1071570"/>
          </a:xfrm>
          <a:prstGeom prst="roundRect">
            <a:avLst/>
          </a:prstGeom>
          <a:solidFill>
            <a:schemeClr val="accent3">
              <a:lumMod val="75000"/>
              <a:alpha val="56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latin typeface="Garamond Premr Pro Smbd" pitchFamily="18" charset="0"/>
            </a:endParaRPr>
          </a:p>
          <a:p>
            <a:pPr algn="ctr"/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«Красная шапочка»</a:t>
            </a:r>
          </a:p>
          <a:p>
            <a:pPr algn="ctr"/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Ш.Перро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 Premr Pro Smbd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file.mobilmusic.ru/a2/49/4c/9615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-24"/>
            <a:ext cx="9144032" cy="6858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44" y="142876"/>
            <a:ext cx="4071966" cy="4214818"/>
          </a:xfrm>
          <a:prstGeom prst="roundRect">
            <a:avLst/>
          </a:prstGeom>
          <a:solidFill>
            <a:schemeClr val="tx2">
              <a:lumMod val="60000"/>
              <a:lumOff val="40000"/>
              <a:alpha val="52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33375" algn="ctr" fontAlgn="base">
              <a:spcBef>
                <a:spcPct val="0"/>
              </a:spcBef>
              <a:spcAft>
                <a:spcPct val="0"/>
              </a:spcAft>
              <a:tabLst>
                <a:tab pos="420688" algn="l"/>
              </a:tabLst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 Premr Pro Smbd" pitchFamily="18" charset="0"/>
                <a:ea typeface="Times New Roman" pitchFamily="18" charset="0"/>
                <a:cs typeface="Arial" pitchFamily="34" charset="0"/>
              </a:rPr>
              <a:t>А это кто? Где вы с ней встречались?</a:t>
            </a:r>
          </a:p>
          <a:p>
            <a:pPr lvl="0" indent="333375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20688" algn="l"/>
              </a:tabLst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 Premr Pro Smbd" pitchFamily="18" charset="0"/>
                <a:ea typeface="Times New Roman" pitchFamily="18" charset="0"/>
                <a:cs typeface="Arial" pitchFamily="34" charset="0"/>
              </a:rPr>
              <a:t>«Она была так прелестна и нежна, но изо льда, из ослепительного, сверкающего льда, и все же живая! Глаза ее сияли, как звезды»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 Premr Pro Smbd" pitchFamily="18" charset="0"/>
                <a:cs typeface="Arial" pitchFamily="34" charset="0"/>
              </a:rPr>
              <a:t> </a:t>
            </a:r>
          </a:p>
        </p:txBody>
      </p:sp>
      <p:sp>
        <p:nvSpPr>
          <p:cNvPr id="8" name="Г"/>
          <p:cNvSpPr/>
          <p:nvPr/>
        </p:nvSpPr>
        <p:spPr>
          <a:xfrm>
            <a:off x="2857488" y="4500570"/>
            <a:ext cx="1000132" cy="42862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ответ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 Premr Pro Smbd" pitchFamily="18" charset="0"/>
            </a:endParaRPr>
          </a:p>
        </p:txBody>
      </p:sp>
      <p:pic>
        <p:nvPicPr>
          <p:cNvPr id="9" name="Содержимое 8" descr="снежная королева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5072066" y="142853"/>
            <a:ext cx="3500462" cy="4357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4929190" y="4786322"/>
            <a:ext cx="3786214" cy="1000132"/>
          </a:xfrm>
          <a:prstGeom prst="roundRect">
            <a:avLst/>
          </a:prstGeom>
          <a:solidFill>
            <a:schemeClr val="tx2">
              <a:lumMod val="60000"/>
              <a:lumOff val="40000"/>
              <a:alpha val="56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Garamond Premr Pro Smbd" pitchFamily="18" charset="0"/>
              </a:rPr>
              <a:t>Снежная </a:t>
            </a:r>
            <a:r>
              <a:rPr lang="ru-RU" sz="2400" dirty="0">
                <a:latin typeface="Garamond Premr Pro Smbd" pitchFamily="18" charset="0"/>
              </a:rPr>
              <a:t>королева из сказки Г.-Х. Андерсена</a:t>
            </a:r>
            <a:endParaRPr lang="ru-RU" dirty="0">
              <a:latin typeface="Garamond Premr Pro Smbd" pitchFamily="18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8575"/>
            <a:ext cx="9183688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57158" y="285728"/>
            <a:ext cx="4714908" cy="2714644"/>
          </a:xfrm>
          <a:prstGeom prst="roundRect">
            <a:avLst/>
          </a:prstGeom>
          <a:solidFill>
            <a:schemeClr val="accent3">
              <a:lumMod val="75000"/>
              <a:alpha val="56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 Premr Pro Smbd" pitchFamily="18" charset="0"/>
            </a:endParaRP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 Premr Pro Smbd" pitchFamily="18" charset="0"/>
              </a:rPr>
              <a:t>В сундучке находится вещь, которую проглотил крокодил из сказки. Назовите автора и название сказки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 Premr Pro Smbd" pitchFamily="18" charset="0"/>
              </a:rPr>
              <a:t> </a:t>
            </a:r>
            <a:endParaRPr lang="ru-RU" sz="2800" dirty="0">
              <a:solidFill>
                <a:prstClr val="white"/>
              </a:solidFill>
              <a:latin typeface="Garamond Premr Pro Smbd" pitchFamily="18" charset="0"/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4938491"/>
            <a:ext cx="4402192" cy="919401"/>
          </a:xfrm>
          <a:prstGeom prst="roundRect">
            <a:avLst/>
          </a:prstGeom>
          <a:solidFill>
            <a:schemeClr val="accent3">
              <a:alpha val="53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Garamond Premr Pro Smbd" pitchFamily="18" charset="0"/>
              </a:rPr>
              <a:t>Крокодил проглотил мочалку. К. Чуковский «</a:t>
            </a:r>
            <a:r>
              <a:rPr lang="ru-RU" sz="2400" b="1" dirty="0" err="1" smtClean="0">
                <a:solidFill>
                  <a:prstClr val="black"/>
                </a:solidFill>
                <a:latin typeface="Garamond Premr Pro Smbd" pitchFamily="18" charset="0"/>
              </a:rPr>
              <a:t>Мойдодыр</a:t>
            </a:r>
            <a:r>
              <a:rPr lang="ru-RU" sz="2400" b="1" dirty="0" smtClean="0">
                <a:solidFill>
                  <a:prstClr val="black"/>
                </a:solidFill>
                <a:latin typeface="Garamond Premr Pro Smbd" pitchFamily="18" charset="0"/>
              </a:rPr>
              <a:t>»</a:t>
            </a:r>
            <a:endParaRPr lang="ru-RU" sz="2400" b="1" dirty="0">
              <a:solidFill>
                <a:prstClr val="black"/>
              </a:solidFill>
              <a:latin typeface="Garamond Premr Pro Smbd" pitchFamily="18" charset="0"/>
            </a:endParaRPr>
          </a:p>
        </p:txBody>
      </p:sp>
      <p:pic>
        <p:nvPicPr>
          <p:cNvPr id="10" name="моч" descr="моч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43504" y="3357562"/>
            <a:ext cx="3892954" cy="32802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zhelannyj_sunduk_cennost_zombie_farm.png"/>
          <p:cNvPicPr>
            <a:picLocks noChangeAspect="1"/>
          </p:cNvPicPr>
          <p:nvPr/>
        </p:nvPicPr>
        <p:blipFill>
          <a:blip r:embed="rId4" cstate="print"/>
          <a:srcRect l="16667" t="22222" r="19444" b="13889"/>
          <a:stretch>
            <a:fillRect/>
          </a:stretch>
        </p:blipFill>
        <p:spPr>
          <a:xfrm>
            <a:off x="2714612" y="3071810"/>
            <a:ext cx="1785950" cy="1785950"/>
          </a:xfrm>
          <a:prstGeom prst="rect">
            <a:avLst/>
          </a:prstGeom>
        </p:spPr>
      </p:pic>
      <p:pic>
        <p:nvPicPr>
          <p:cNvPr id="21506" name="Picture 2" descr="http://img0.liveinternet.ru/images/attach/c/2/67/840/67840924_1292276665_05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14744" y="2086180"/>
            <a:ext cx="891570" cy="914192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06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520</Words>
  <Application>Microsoft Office PowerPoint</Application>
  <PresentationFormat>Экран (4:3)</PresentationFormat>
  <Paragraphs>90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user</cp:lastModifiedBy>
  <cp:revision>96</cp:revision>
  <dcterms:created xsi:type="dcterms:W3CDTF">2015-10-26T12:58:18Z</dcterms:created>
  <dcterms:modified xsi:type="dcterms:W3CDTF">2018-06-07T17:18:45Z</dcterms:modified>
</cp:coreProperties>
</file>